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8" r:id="rId1"/>
  </p:sldMasterIdLst>
  <p:sldIdLst>
    <p:sldId id="256" r:id="rId2"/>
    <p:sldId id="307" r:id="rId3"/>
    <p:sldId id="258" r:id="rId4"/>
    <p:sldId id="278" r:id="rId5"/>
    <p:sldId id="260" r:id="rId6"/>
    <p:sldId id="261" r:id="rId7"/>
    <p:sldId id="262" r:id="rId8"/>
    <p:sldId id="277" r:id="rId9"/>
    <p:sldId id="280" r:id="rId10"/>
    <p:sldId id="282" r:id="rId11"/>
    <p:sldId id="284" r:id="rId12"/>
    <p:sldId id="286" r:id="rId13"/>
    <p:sldId id="287" r:id="rId14"/>
    <p:sldId id="292" r:id="rId15"/>
    <p:sldId id="291" r:id="rId16"/>
    <p:sldId id="290" r:id="rId17"/>
    <p:sldId id="293" r:id="rId18"/>
    <p:sldId id="294" r:id="rId19"/>
    <p:sldId id="301" r:id="rId20"/>
    <p:sldId id="305" r:id="rId21"/>
    <p:sldId id="298" r:id="rId22"/>
    <p:sldId id="302" r:id="rId23"/>
    <p:sldId id="308" r:id="rId24"/>
    <p:sldId id="340" r:id="rId25"/>
    <p:sldId id="268" r:id="rId26"/>
    <p:sldId id="269" r:id="rId27"/>
    <p:sldId id="263" r:id="rId28"/>
    <p:sldId id="266" r:id="rId29"/>
    <p:sldId id="309" r:id="rId30"/>
    <p:sldId id="310" r:id="rId31"/>
    <p:sldId id="270" r:id="rId32"/>
    <p:sldId id="328" r:id="rId33"/>
    <p:sldId id="329" r:id="rId34"/>
    <p:sldId id="330" r:id="rId35"/>
    <p:sldId id="331" r:id="rId36"/>
    <p:sldId id="339" r:id="rId37"/>
    <p:sldId id="332" r:id="rId38"/>
    <p:sldId id="333" r:id="rId39"/>
    <p:sldId id="334" r:id="rId40"/>
    <p:sldId id="337" r:id="rId41"/>
    <p:sldId id="335" r:id="rId42"/>
    <p:sldId id="311" r:id="rId43"/>
    <p:sldId id="312" r:id="rId44"/>
    <p:sldId id="320" r:id="rId45"/>
    <p:sldId id="321" r:id="rId46"/>
    <p:sldId id="313" r:id="rId47"/>
    <p:sldId id="318" r:id="rId48"/>
    <p:sldId id="314" r:id="rId49"/>
    <p:sldId id="315" r:id="rId50"/>
    <p:sldId id="319" r:id="rId51"/>
    <p:sldId id="316" r:id="rId52"/>
    <p:sldId id="271" r:id="rId53"/>
    <p:sldId id="272" r:id="rId54"/>
    <p:sldId id="275" r:id="rId55"/>
    <p:sldId id="296" r:id="rId56"/>
    <p:sldId id="341" r:id="rId57"/>
    <p:sldId id="323" r:id="rId58"/>
    <p:sldId id="276" r:id="rId59"/>
    <p:sldId id="338" r:id="rId60"/>
    <p:sldId id="317" r:id="rId61"/>
    <p:sldId id="326" r:id="rId62"/>
    <p:sldId id="325" r:id="rId63"/>
    <p:sldId id="324" r:id="rId64"/>
    <p:sldId id="327" r:id="rId65"/>
    <p:sldId id="342" r:id="rId66"/>
    <p:sldId id="343" r:id="rId67"/>
    <p:sldId id="344" r:id="rId6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1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 autoAdjust="0"/>
    <p:restoredTop sz="94737" autoAdjust="0"/>
  </p:normalViewPr>
  <p:slideViewPr>
    <p:cSldViewPr snapToGrid="0" snapToObjects="1">
      <p:cViewPr varScale="1">
        <p:scale>
          <a:sx n="151" d="100"/>
          <a:sy n="151" d="100"/>
        </p:scale>
        <p:origin x="-600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0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29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50F2-3D5F-3740-BFFE-887DFF002768}" type="datetimeFigureOut">
              <a:rPr lang="fr-FR" smtClean="0"/>
              <a:t>01/04/13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50F2-3D5F-3740-BFFE-887DFF002768}" type="datetimeFigureOut">
              <a:rPr lang="fr-FR" smtClean="0"/>
              <a:t>01/04/13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5867E-C119-4F41-AC4B-5D23D7E7646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50F2-3D5F-3740-BFFE-887DFF002768}" type="datetimeFigureOut">
              <a:rPr lang="fr-FR" smtClean="0"/>
              <a:t>01/04/13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5867E-C119-4F41-AC4B-5D23D7E7646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194175" cy="2173288"/>
          </a:xfrm>
        </p:spPr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25888"/>
            <a:ext cx="4194175" cy="2173287"/>
          </a:xfrm>
        </p:spPr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872DD961-1FC5-304A-85C6-874B0E0F39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04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50F2-3D5F-3740-BFFE-887DFF002768}" type="datetimeFigureOut">
              <a:rPr lang="fr-FR" smtClean="0"/>
              <a:t>01/04/13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5867E-C119-4F41-AC4B-5D23D7E7646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50F2-3D5F-3740-BFFE-887DFF002768}" type="datetimeFigureOut">
              <a:rPr lang="fr-FR" smtClean="0"/>
              <a:t>01/04/13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5867E-C119-4F41-AC4B-5D23D7E7646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50F2-3D5F-3740-BFFE-887DFF002768}" type="datetimeFigureOut">
              <a:rPr lang="fr-FR" smtClean="0"/>
              <a:t>01/04/13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5867E-C119-4F41-AC4B-5D23D7E7646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50F2-3D5F-3740-BFFE-887DFF002768}" type="datetimeFigureOut">
              <a:rPr lang="fr-FR" smtClean="0"/>
              <a:t>01/04/13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5867E-C119-4F41-AC4B-5D23D7E7646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50F2-3D5F-3740-BFFE-887DFF002768}" type="datetimeFigureOut">
              <a:rPr lang="fr-FR" smtClean="0"/>
              <a:t>01/04/13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5867E-C119-4F41-AC4B-5D23D7E7646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50F2-3D5F-3740-BFFE-887DFF002768}" type="datetimeFigureOut">
              <a:rPr lang="fr-FR" smtClean="0"/>
              <a:t>01/04/13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5867E-C119-4F41-AC4B-5D23D7E7646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50F2-3D5F-3740-BFFE-887DFF002768}" type="datetimeFigureOut">
              <a:rPr lang="fr-FR" smtClean="0"/>
              <a:t>01/04/13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5867E-C119-4F41-AC4B-5D23D7E7646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50F2-3D5F-3740-BFFE-887DFF002768}" type="datetimeFigureOut">
              <a:rPr lang="fr-FR" smtClean="0"/>
              <a:t>01/04/13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5867E-C119-4F41-AC4B-5D23D7E7646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750F2-3D5F-3740-BFFE-887DFF002768}" type="datetimeFigureOut">
              <a:rPr lang="fr-FR" smtClean="0"/>
              <a:t>01/04/13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5867E-C119-4F41-AC4B-5D23D7E76465}" type="slidenum">
              <a:rPr lang="fr-FR" smtClean="0"/>
              <a:t>‹#›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jpeg"/><Relationship Id="rId3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5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7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f"/><Relationship Id="rId4" Type="http://schemas.openxmlformats.org/officeDocument/2006/relationships/image" Target="../media/image105.jpeg"/><Relationship Id="rId5" Type="http://schemas.openxmlformats.org/officeDocument/2006/relationships/image" Target="../media/image10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Relationship Id="rId3" Type="http://schemas.openxmlformats.org/officeDocument/2006/relationships/image" Target="../media/image10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9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jpeg"/><Relationship Id="rId5" Type="http://schemas.openxmlformats.org/officeDocument/2006/relationships/image" Target="../media/image113.png"/><Relationship Id="rId6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4" Type="http://schemas.openxmlformats.org/officeDocument/2006/relationships/image" Target="../media/image124.jpeg"/><Relationship Id="rId5" Type="http://schemas.openxmlformats.org/officeDocument/2006/relationships/image" Target="../media/image125.jpeg"/><Relationship Id="rId6" Type="http://schemas.openxmlformats.org/officeDocument/2006/relationships/image" Target="../media/image126.jpeg"/><Relationship Id="rId7" Type="http://schemas.openxmlformats.org/officeDocument/2006/relationships/image" Target="../media/image12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2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31.png"/><Relationship Id="rId5" Type="http://schemas.openxmlformats.org/officeDocument/2006/relationships/image" Target="../media/image132.jpeg"/><Relationship Id="rId6" Type="http://schemas.openxmlformats.org/officeDocument/2006/relationships/image" Target="../media/image133.jpeg"/><Relationship Id="rId7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4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4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4" Type="http://schemas.openxmlformats.org/officeDocument/2006/relationships/image" Target="../media/image144.tiff"/><Relationship Id="rId5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4" Type="http://schemas.openxmlformats.org/officeDocument/2006/relationships/image" Target="../media/image148.png"/><Relationship Id="rId5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4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png"/><Relationship Id="rId3" Type="http://schemas.openxmlformats.org/officeDocument/2006/relationships/image" Target="../media/image15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png"/><Relationship Id="rId3" Type="http://schemas.openxmlformats.org/officeDocument/2006/relationships/image" Target="../media/image15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4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4" Type="http://schemas.openxmlformats.org/officeDocument/2006/relationships/image" Target="../media/image163.png"/><Relationship Id="rId5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1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FFFF00"/>
                </a:solidFill>
                <a:latin typeface="Arial"/>
                <a:cs typeface="Arial"/>
              </a:rPr>
              <a:t>Pathologie Micro-traumatique de l'Epaule</a:t>
            </a:r>
            <a:endParaRPr lang="fr-FR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 smtClean="0"/>
              <a:t>Dr JP Bonvarlet</a:t>
            </a:r>
          </a:p>
          <a:p>
            <a:endParaRPr lang="fr-FR" dirty="0"/>
          </a:p>
          <a:p>
            <a:r>
              <a:rPr lang="fr-FR" dirty="0" smtClean="0"/>
              <a:t>IAL Nollet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2676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355920" y="1600200"/>
            <a:ext cx="3657600" cy="48006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4000" dirty="0">
                <a:solidFill>
                  <a:srgbClr val="FFFF00"/>
                </a:solidFill>
                <a:latin typeface="Arial"/>
                <a:cs typeface="Arial"/>
              </a:rPr>
              <a:t>RADIOLOGIE STANDARD</a:t>
            </a:r>
            <a:endParaRPr lang="fr-FR" altLang="fr-FR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2292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347280" y="1600200"/>
            <a:ext cx="3657600" cy="4800600"/>
          </a:xfrm>
          <a:solidFill>
            <a:schemeClr val="bg1">
              <a:lumMod val="65000"/>
              <a:lumOff val="35000"/>
            </a:schemeClr>
          </a:solidFill>
        </p:spPr>
        <p:txBody>
          <a:bodyPr>
            <a:normAutofit fontScale="77500" lnSpcReduction="20000"/>
          </a:bodyPr>
          <a:lstStyle/>
          <a:p>
            <a:pPr>
              <a:buClr>
                <a:schemeClr val="hlink"/>
              </a:buClr>
              <a:buFont typeface="Webdings" charset="0"/>
              <a:buChar char="="/>
            </a:pPr>
            <a:r>
              <a:rPr lang="fr-FR" altLang="fr-FR" sz="2400" dirty="0">
                <a:latin typeface="Arial"/>
                <a:cs typeface="Arial"/>
              </a:rPr>
              <a:t>FACE 3 ROTATIONS</a:t>
            </a:r>
          </a:p>
          <a:p>
            <a:pPr>
              <a:buClr>
                <a:schemeClr val="hlink"/>
              </a:buClr>
              <a:buFont typeface="Webdings" charset="0"/>
              <a:buChar char="="/>
            </a:pPr>
            <a:r>
              <a:rPr lang="fr-FR" altLang="fr-FR" sz="2400" dirty="0">
                <a:latin typeface="Arial"/>
                <a:cs typeface="Arial"/>
              </a:rPr>
              <a:t>VUE APICALE OBLIQUE (GARTH)</a:t>
            </a:r>
          </a:p>
          <a:p>
            <a:pPr>
              <a:buClr>
                <a:schemeClr val="hlink"/>
              </a:buClr>
              <a:buFont typeface="Webdings" charset="0"/>
              <a:buChar char="="/>
            </a:pPr>
            <a:r>
              <a:rPr lang="fr-FR" altLang="fr-FR" sz="2400" dirty="0">
                <a:latin typeface="Arial"/>
                <a:cs typeface="Arial"/>
              </a:rPr>
              <a:t>PROFIL COIFFE</a:t>
            </a:r>
          </a:p>
          <a:p>
            <a:pPr>
              <a:buClr>
                <a:schemeClr val="hlink"/>
              </a:buClr>
              <a:buFont typeface="Webdings" charset="0"/>
              <a:buChar char="="/>
            </a:pPr>
            <a:r>
              <a:rPr lang="fr-FR" altLang="fr-FR" sz="2400" dirty="0">
                <a:solidFill>
                  <a:schemeClr val="accent2"/>
                </a:solidFill>
                <a:latin typeface="Arial"/>
                <a:cs typeface="Arial"/>
              </a:rPr>
              <a:t>PROFIL GLENOIDIEN (instabilité, </a:t>
            </a:r>
            <a:r>
              <a:rPr lang="fr-FR" altLang="fr-FR" sz="2400" dirty="0" err="1">
                <a:solidFill>
                  <a:schemeClr val="accent2"/>
                </a:solidFill>
                <a:latin typeface="Arial"/>
                <a:cs typeface="Arial"/>
              </a:rPr>
              <a:t>omarthrose</a:t>
            </a:r>
            <a:r>
              <a:rPr lang="fr-FR" altLang="fr-FR" sz="2400" dirty="0">
                <a:solidFill>
                  <a:schemeClr val="accent2"/>
                </a:solidFill>
                <a:latin typeface="Arial"/>
                <a:cs typeface="Arial"/>
              </a:rPr>
              <a:t>)</a:t>
            </a:r>
          </a:p>
          <a:p>
            <a:pPr>
              <a:buClr>
                <a:schemeClr val="hlink"/>
              </a:buClr>
              <a:buFont typeface="Webdings" charset="0"/>
              <a:buChar char="="/>
            </a:pPr>
            <a:r>
              <a:rPr lang="fr-FR" altLang="fr-FR" sz="2400" dirty="0">
                <a:solidFill>
                  <a:schemeClr val="accent2"/>
                </a:solidFill>
                <a:latin typeface="Arial"/>
                <a:cs typeface="Arial"/>
              </a:rPr>
              <a:t>PROFIL AXILAIRE (couverture acromiale)</a:t>
            </a:r>
          </a:p>
          <a:p>
            <a:pPr>
              <a:buClr>
                <a:schemeClr val="hlink"/>
              </a:buClr>
              <a:buFont typeface="Webdings" charset="0"/>
              <a:buChar char="="/>
            </a:pPr>
            <a:r>
              <a:rPr lang="fr-FR" altLang="fr-FR" sz="2400" dirty="0">
                <a:solidFill>
                  <a:schemeClr val="accent2"/>
                </a:solidFill>
                <a:latin typeface="Arial"/>
                <a:cs typeface="Arial"/>
              </a:rPr>
              <a:t>MANEUVRES DYNAMIQUES</a:t>
            </a:r>
            <a:endParaRPr lang="fr-FR" altLang="fr-FR" sz="2400" dirty="0">
              <a:latin typeface="Arial"/>
              <a:cs typeface="Arial"/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4571999" y="1520640"/>
            <a:ext cx="4499643" cy="5227200"/>
          </a:xfrm>
        </p:spPr>
        <p:txBody>
          <a:bodyPr anchor="t">
            <a:normAutofit fontScale="77500" lnSpcReduction="20000"/>
          </a:bodyPr>
          <a:lstStyle/>
          <a:p>
            <a:pPr marL="0" indent="0">
              <a:buClr>
                <a:schemeClr val="hlink"/>
              </a:buClr>
              <a:buFont typeface="Webdings" charset="0"/>
              <a:buChar char="="/>
            </a:pPr>
            <a:r>
              <a:rPr lang="fr-FR" altLang="fr-FR" sz="2400" b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IMPINGEMENT:</a:t>
            </a:r>
          </a:p>
          <a:p>
            <a:pPr marL="0" indent="0">
              <a:buClr>
                <a:schemeClr val="hlink"/>
              </a:buClr>
              <a:buFont typeface="Webdings" charset="0"/>
              <a:buNone/>
            </a:pPr>
            <a:r>
              <a:rPr lang="fr-FR" altLang="fr-FR" sz="2400" dirty="0"/>
              <a:t>Trochiter, acromion, trochin,</a:t>
            </a:r>
          </a:p>
          <a:p>
            <a:pPr marL="0" indent="0">
              <a:buClr>
                <a:schemeClr val="hlink"/>
              </a:buClr>
              <a:buFont typeface="Webdings" charset="0"/>
              <a:buNone/>
            </a:pPr>
            <a:r>
              <a:rPr lang="fr-FR" altLang="fr-FR" sz="2400" dirty="0"/>
              <a:t>espace acromio-huméral,</a:t>
            </a:r>
          </a:p>
          <a:p>
            <a:pPr marL="0" indent="0">
              <a:buClr>
                <a:schemeClr val="hlink"/>
              </a:buClr>
              <a:buFont typeface="Webdings" charset="0"/>
              <a:buNone/>
            </a:pPr>
            <a:r>
              <a:rPr lang="fr-FR" altLang="fr-FR" sz="2400" dirty="0" err="1"/>
              <a:t>coraco</a:t>
            </a:r>
            <a:r>
              <a:rPr lang="fr-FR" altLang="fr-FR" sz="2400" dirty="0"/>
              <a:t>-huméral,</a:t>
            </a:r>
          </a:p>
          <a:p>
            <a:pPr marL="0" indent="0">
              <a:buClr>
                <a:schemeClr val="hlink"/>
              </a:buClr>
              <a:buFont typeface="Webdings" charset="0"/>
              <a:buNone/>
            </a:pPr>
            <a:r>
              <a:rPr lang="fr-FR" altLang="fr-FR" sz="2400" dirty="0"/>
              <a:t> interligne </a:t>
            </a:r>
            <a:r>
              <a:rPr lang="fr-FR" altLang="fr-FR" sz="2400" dirty="0" err="1"/>
              <a:t>gléno</a:t>
            </a:r>
            <a:r>
              <a:rPr lang="fr-FR" altLang="fr-FR" sz="2400" dirty="0"/>
              <a:t> huméral…..</a:t>
            </a:r>
          </a:p>
          <a:p>
            <a:pPr marL="0" indent="0" algn="ctr">
              <a:buClr>
                <a:schemeClr val="hlink"/>
              </a:buClr>
              <a:buFont typeface="Webdings" charset="0"/>
              <a:buNone/>
            </a:pPr>
            <a:r>
              <a:rPr lang="fr-FR" altLang="fr-FR" sz="2400" dirty="0"/>
              <a:t>*</a:t>
            </a:r>
          </a:p>
          <a:p>
            <a:pPr marL="0" indent="0">
              <a:buClr>
                <a:schemeClr val="hlink"/>
              </a:buClr>
              <a:buFont typeface="Webdings" charset="0"/>
              <a:buNone/>
            </a:pPr>
            <a:r>
              <a:rPr lang="fr-FR" altLang="fr-FR" sz="2000" dirty="0">
                <a:solidFill>
                  <a:schemeClr val="accent2"/>
                </a:solidFill>
                <a:latin typeface="Arial"/>
                <a:cs typeface="Arial"/>
              </a:rPr>
              <a:t>Condensation osseuse, </a:t>
            </a:r>
            <a:r>
              <a:rPr lang="fr-FR" altLang="fr-FR" sz="2000" dirty="0" err="1">
                <a:solidFill>
                  <a:schemeClr val="accent2"/>
                </a:solidFill>
                <a:latin typeface="Arial"/>
                <a:cs typeface="Arial"/>
              </a:rPr>
              <a:t>ostéophytose</a:t>
            </a:r>
            <a:r>
              <a:rPr lang="fr-FR" altLang="fr-FR" sz="2000" dirty="0">
                <a:solidFill>
                  <a:schemeClr val="accent2"/>
                </a:solidFill>
                <a:latin typeface="Arial"/>
                <a:cs typeface="Arial"/>
              </a:rPr>
              <a:t>, </a:t>
            </a:r>
            <a:endParaRPr lang="fr-FR" altLang="fr-FR" sz="2000" dirty="0" smtClean="0">
              <a:solidFill>
                <a:schemeClr val="accent2"/>
              </a:solidFill>
              <a:latin typeface="Arial"/>
              <a:cs typeface="Arial"/>
            </a:endParaRPr>
          </a:p>
          <a:p>
            <a:pPr marL="0" indent="0">
              <a:buClr>
                <a:schemeClr val="hlink"/>
              </a:buClr>
              <a:buFont typeface="Webdings" charset="0"/>
              <a:buNone/>
            </a:pPr>
            <a:r>
              <a:rPr lang="fr-FR" altLang="fr-FR" sz="2000" dirty="0" smtClean="0">
                <a:solidFill>
                  <a:schemeClr val="accent2"/>
                </a:solidFill>
                <a:latin typeface="Arial"/>
                <a:cs typeface="Arial"/>
              </a:rPr>
              <a:t>érosion</a:t>
            </a:r>
            <a:r>
              <a:rPr lang="fr-FR" altLang="fr-FR" sz="2000" dirty="0">
                <a:solidFill>
                  <a:schemeClr val="accent2"/>
                </a:solidFill>
                <a:latin typeface="Arial"/>
                <a:cs typeface="Arial"/>
              </a:rPr>
              <a:t>, </a:t>
            </a:r>
            <a:endParaRPr lang="fr-FR" altLang="fr-FR" sz="2000" dirty="0" smtClean="0">
              <a:solidFill>
                <a:schemeClr val="accent2"/>
              </a:solidFill>
              <a:latin typeface="Arial"/>
              <a:cs typeface="Arial"/>
            </a:endParaRPr>
          </a:p>
          <a:p>
            <a:pPr marL="0" indent="0">
              <a:buClr>
                <a:schemeClr val="hlink"/>
              </a:buClr>
              <a:buFont typeface="Webdings" charset="0"/>
              <a:buNone/>
            </a:pPr>
            <a:r>
              <a:rPr lang="fr-FR" altLang="fr-FR" sz="2000" dirty="0" smtClean="0">
                <a:solidFill>
                  <a:schemeClr val="accent2"/>
                </a:solidFill>
                <a:latin typeface="Arial"/>
                <a:cs typeface="Arial"/>
              </a:rPr>
              <a:t>micro </a:t>
            </a:r>
            <a:r>
              <a:rPr lang="fr-FR" altLang="fr-FR" sz="2000" dirty="0">
                <a:solidFill>
                  <a:schemeClr val="accent2"/>
                </a:solidFill>
                <a:latin typeface="Arial"/>
                <a:cs typeface="Arial"/>
              </a:rPr>
              <a:t>voire macro géodes,  </a:t>
            </a:r>
            <a:endParaRPr lang="fr-FR" altLang="fr-FR" sz="2000" dirty="0" smtClean="0">
              <a:solidFill>
                <a:schemeClr val="accent2"/>
              </a:solidFill>
              <a:latin typeface="Arial"/>
              <a:cs typeface="Arial"/>
            </a:endParaRPr>
          </a:p>
          <a:p>
            <a:pPr marL="0" indent="0">
              <a:buClr>
                <a:schemeClr val="hlink"/>
              </a:buClr>
              <a:buFont typeface="Webdings" charset="0"/>
              <a:buNone/>
            </a:pPr>
            <a:r>
              <a:rPr lang="fr-FR" altLang="fr-FR" sz="2000" dirty="0" err="1" smtClean="0">
                <a:solidFill>
                  <a:schemeClr val="accent2"/>
                </a:solidFill>
                <a:latin typeface="Arial"/>
                <a:cs typeface="Arial"/>
              </a:rPr>
              <a:t>ostéophytose</a:t>
            </a:r>
            <a:r>
              <a:rPr lang="fr-FR" altLang="fr-FR" sz="2000" dirty="0" smtClean="0">
                <a:solidFill>
                  <a:schemeClr val="accent2"/>
                </a:solidFill>
                <a:latin typeface="Arial"/>
                <a:cs typeface="Arial"/>
              </a:rPr>
              <a:t> </a:t>
            </a:r>
            <a:r>
              <a:rPr lang="fr-FR" altLang="fr-FR" sz="2000" dirty="0" err="1">
                <a:solidFill>
                  <a:schemeClr val="accent2"/>
                </a:solidFill>
                <a:latin typeface="Arial"/>
                <a:cs typeface="Arial"/>
              </a:rPr>
              <a:t>gléno</a:t>
            </a:r>
            <a:r>
              <a:rPr lang="fr-FR" altLang="fr-FR" sz="2000" dirty="0">
                <a:solidFill>
                  <a:schemeClr val="accent2"/>
                </a:solidFill>
                <a:latin typeface="Arial"/>
                <a:cs typeface="Arial"/>
              </a:rPr>
              <a:t>-humérale, pincement articulaire...</a:t>
            </a:r>
          </a:p>
          <a:p>
            <a:pPr marL="0" indent="0">
              <a:buClr>
                <a:schemeClr val="hlink"/>
              </a:buClr>
              <a:buFont typeface="Webdings" charset="0"/>
              <a:buChar char="="/>
            </a:pPr>
            <a:r>
              <a:rPr lang="fr-FR" altLang="fr-FR" sz="24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AUTRES LESIONS:</a:t>
            </a:r>
          </a:p>
          <a:p>
            <a:pPr marL="0" indent="0">
              <a:buClr>
                <a:schemeClr val="hlink"/>
              </a:buClr>
              <a:buFont typeface="Webdings" charset="0"/>
              <a:buNone/>
            </a:pPr>
            <a:r>
              <a:rPr lang="fr-FR" altLang="fr-FR" sz="2000" dirty="0">
                <a:solidFill>
                  <a:schemeClr val="accent2"/>
                </a:solidFill>
                <a:latin typeface="Arial"/>
                <a:cs typeface="Arial"/>
              </a:rPr>
              <a:t>Calcifications, instabilité...</a:t>
            </a:r>
          </a:p>
          <a:p>
            <a:pPr marL="0" indent="0">
              <a:buClr>
                <a:schemeClr val="hlink"/>
              </a:buClr>
              <a:buFont typeface="Webdings" charset="0"/>
              <a:buNone/>
            </a:pPr>
            <a:endParaRPr lang="fr-FR" altLang="fr-FR" sz="2000" b="1" dirty="0"/>
          </a:p>
          <a:p>
            <a:pPr marL="0" indent="0">
              <a:buClr>
                <a:schemeClr val="hlink"/>
              </a:buClr>
              <a:buFont typeface="Webdings" charset="0"/>
              <a:buNone/>
            </a:pPr>
            <a:endParaRPr lang="fr-FR" altLang="fr-FR" dirty="0"/>
          </a:p>
          <a:p>
            <a:pPr marL="0" indent="0">
              <a:buFontTx/>
              <a:buNone/>
            </a:pP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849701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>
                <a:solidFill>
                  <a:srgbClr val="FFFF00"/>
                </a:solidFill>
                <a:latin typeface="Arial"/>
                <a:cs typeface="Arial"/>
              </a:rPr>
              <a:t>MORPHOLOGIE VOUTE ACROMIALE</a:t>
            </a:r>
            <a:endParaRPr lang="fr-FR" altLang="fr-FR" sz="28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62000" y="1524000"/>
            <a:ext cx="3810000" cy="4114800"/>
          </a:xfrm>
        </p:spPr>
        <p:txBody>
          <a:bodyPr/>
          <a:lstStyle/>
          <a:p>
            <a:pPr marL="0" indent="0">
              <a:buClr>
                <a:schemeClr val="hlink"/>
              </a:buClr>
              <a:buFont typeface="Webdings" charset="0"/>
              <a:buChar char="="/>
            </a:pPr>
            <a:r>
              <a:rPr lang="fr-FR" altLang="fr-FR" sz="2400" dirty="0"/>
              <a:t>NEER: conflit antérieur</a:t>
            </a:r>
          </a:p>
          <a:p>
            <a:pPr marL="0" indent="0">
              <a:buClr>
                <a:schemeClr val="hlink"/>
              </a:buClr>
              <a:buFont typeface="Webdings" charset="0"/>
              <a:buChar char="="/>
            </a:pPr>
            <a:r>
              <a:rPr lang="fr-FR" altLang="fr-FR" sz="2400" dirty="0"/>
              <a:t>Incidence de LIEUTARD</a:t>
            </a:r>
          </a:p>
          <a:p>
            <a:pPr marL="0" indent="0">
              <a:buClr>
                <a:schemeClr val="hlink"/>
              </a:buClr>
              <a:buFont typeface="Webdings" charset="0"/>
              <a:buChar char="="/>
            </a:pPr>
            <a:r>
              <a:rPr lang="fr-FR" altLang="fr-FR" sz="2400" dirty="0"/>
              <a:t>BIGLIANI:  </a:t>
            </a:r>
            <a:r>
              <a:rPr lang="fr-FR" altLang="fr-FR" sz="2400" dirty="0" smtClean="0"/>
              <a:t> 3 types</a:t>
            </a:r>
            <a:endParaRPr lang="fr-FR" altLang="fr-FR" sz="2400" dirty="0"/>
          </a:p>
          <a:p>
            <a:pPr marL="0" indent="0">
              <a:buClr>
                <a:schemeClr val="hlink"/>
              </a:buClr>
              <a:buFont typeface="Webdings" charset="0"/>
              <a:buChar char="="/>
            </a:pPr>
            <a:endParaRPr lang="fr-FR" altLang="fr-FR" sz="2400" dirty="0"/>
          </a:p>
          <a:p>
            <a:pPr marL="0" indent="0">
              <a:buClr>
                <a:schemeClr val="hlink"/>
              </a:buClr>
              <a:buFont typeface="Webdings" charset="0"/>
              <a:buNone/>
            </a:pPr>
            <a:r>
              <a:rPr lang="fr-FR" altLang="fr-FR" sz="2400" dirty="0"/>
              <a:t> </a:t>
            </a:r>
            <a:endParaRPr lang="fr-FR" altLang="fr-FR" sz="2000" b="1" dirty="0">
              <a:solidFill>
                <a:schemeClr val="accent2"/>
              </a:solidFill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4322328" y="5908675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fr-FR" altLang="fr-FR" b="1"/>
          </a:p>
        </p:txBody>
      </p:sp>
      <p:pic>
        <p:nvPicPr>
          <p:cNvPr id="14341" name="Picture 5" descr="C:\WINDOWS\BUREAU\FLASH df\épaule\VOUTE SAGIT RX.tif"/>
          <p:cNvPicPr>
            <a:picLocks noChangeAspect="1" noChangeArrowheads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2800" y="1600200"/>
            <a:ext cx="1825978" cy="1981200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00" y="4191001"/>
            <a:ext cx="1772356" cy="221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9867" y="4191000"/>
            <a:ext cx="1641123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4267" y="4191000"/>
            <a:ext cx="1645356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2800" y="4267200"/>
            <a:ext cx="2302933" cy="2178050"/>
          </a:xfrm>
          <a:prstGeom prst="rect">
            <a:avLst/>
          </a:prstGeom>
          <a:noFill/>
          <a:ln w="28575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363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>
                <a:solidFill>
                  <a:srgbClr val="FFFF00"/>
                </a:solidFill>
                <a:latin typeface="Arial"/>
                <a:cs typeface="Arial"/>
              </a:rPr>
              <a:t>MORPHOLOGIE VOUTE ACROMIALE</a:t>
            </a:r>
            <a:br>
              <a:rPr lang="fr-FR" altLang="fr-FR" sz="320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fr-FR" altLang="fr-FR" sz="3200" dirty="0">
                <a:solidFill>
                  <a:srgbClr val="FFFF00"/>
                </a:solidFill>
                <a:latin typeface="Arial"/>
                <a:cs typeface="Arial"/>
              </a:rPr>
              <a:t>Plan frontal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0133" y="2514600"/>
            <a:ext cx="3081867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514600"/>
            <a:ext cx="2810933" cy="266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2099734" y="5410200"/>
            <a:ext cx="9028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/>
              <a:t>TYPE A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6014155" y="5299075"/>
            <a:ext cx="8920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/>
              <a:t>TYPE B</a:t>
            </a:r>
          </a:p>
        </p:txBody>
      </p:sp>
    </p:spTree>
    <p:extLst>
      <p:ext uri="{BB962C8B-B14F-4D97-AF65-F5344CB8AC3E}">
        <p14:creationId xmlns:p14="http://schemas.microsoft.com/office/powerpoint/2010/main" val="789295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>
                <a:solidFill>
                  <a:srgbClr val="FFFF00"/>
                </a:solidFill>
                <a:latin typeface="Arial"/>
                <a:cs typeface="Arial"/>
              </a:rPr>
              <a:t>MORPHOLOGIE VOUTE ACROMIALE</a:t>
            </a:r>
            <a:endParaRPr lang="fr-FR" altLang="fr-FR" sz="28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600200"/>
            <a:ext cx="4495800" cy="4495800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hlink"/>
              </a:buClr>
              <a:buFont typeface="Webdings" charset="0"/>
              <a:buChar char="="/>
            </a:pPr>
            <a:r>
              <a:rPr lang="fr-FR" altLang="fr-FR" sz="2000" dirty="0"/>
              <a:t>NE PAS SOUS ESTIMER VUE FRONTALE.</a:t>
            </a:r>
            <a:endParaRPr lang="fr-FR" altLang="fr-FR" sz="2400" dirty="0"/>
          </a:p>
          <a:p>
            <a:pPr>
              <a:buClr>
                <a:schemeClr val="hlink"/>
              </a:buClr>
              <a:buFont typeface="Webdings" charset="0"/>
              <a:buChar char="="/>
            </a:pPr>
            <a:endParaRPr lang="fr-FR" altLang="fr-FR" sz="2400" dirty="0"/>
          </a:p>
          <a:p>
            <a:pPr>
              <a:buClr>
                <a:schemeClr val="hlink"/>
              </a:buClr>
              <a:buFont typeface="Webdings" charset="0"/>
              <a:buNone/>
            </a:pPr>
            <a:r>
              <a:rPr lang="fr-FR" altLang="fr-FR" sz="2000" dirty="0"/>
              <a:t>        </a:t>
            </a:r>
            <a:r>
              <a:rPr lang="fr-FR" altLang="fr-FR" sz="2400" dirty="0"/>
              <a:t>Recherche os acromial</a:t>
            </a:r>
            <a:endParaRPr lang="fr-FR" altLang="fr-FR" sz="2000" dirty="0"/>
          </a:p>
          <a:p>
            <a:pPr>
              <a:buClr>
                <a:schemeClr val="hlink"/>
              </a:buClr>
              <a:buFont typeface="Webdings" charset="0"/>
              <a:buChar char="="/>
            </a:pPr>
            <a:endParaRPr lang="fr-FR" altLang="fr-FR" sz="2000" dirty="0"/>
          </a:p>
          <a:p>
            <a:pPr>
              <a:buClr>
                <a:schemeClr val="hlink"/>
              </a:buClr>
              <a:buFont typeface="Webdings" charset="0"/>
              <a:buChar char="="/>
            </a:pPr>
            <a:endParaRPr lang="fr-FR" altLang="fr-FR" sz="2000" dirty="0"/>
          </a:p>
          <a:p>
            <a:pPr>
              <a:buClr>
                <a:schemeClr val="hlink"/>
              </a:buClr>
              <a:buFont typeface="Webdings" charset="0"/>
              <a:buChar char="="/>
            </a:pPr>
            <a:r>
              <a:rPr lang="fr-FR" altLang="fr-FR" sz="2000" dirty="0"/>
              <a:t>ACROMION COURT:</a:t>
            </a:r>
          </a:p>
          <a:p>
            <a:pPr>
              <a:buClr>
                <a:schemeClr val="hlink"/>
              </a:buClr>
              <a:buFont typeface="Webdings" charset="0"/>
              <a:buNone/>
            </a:pPr>
            <a:r>
              <a:rPr lang="fr-FR" altLang="fr-FR" sz="2000" dirty="0"/>
              <a:t>     INSUFFISANCE  « COUVERTURE » </a:t>
            </a:r>
          </a:p>
          <a:p>
            <a:pPr>
              <a:buClr>
                <a:schemeClr val="hlink"/>
              </a:buClr>
              <a:buFont typeface="Webdings" charset="0"/>
              <a:buNone/>
            </a:pPr>
            <a:r>
              <a:rPr lang="fr-FR" altLang="fr-FR" sz="2000" dirty="0"/>
              <a:t>ANTERO SUP         </a:t>
            </a:r>
            <a:r>
              <a:rPr lang="fr-FR" altLang="fr-FR" sz="2000" dirty="0" smtClean="0"/>
              <a:t>        CONFLIT </a:t>
            </a:r>
            <a:r>
              <a:rPr lang="fr-FR" altLang="fr-FR" sz="2000" dirty="0"/>
              <a:t>.</a:t>
            </a:r>
          </a:p>
        </p:txBody>
      </p:sp>
      <p:sp>
        <p:nvSpPr>
          <p:cNvPr id="16388" name="AutoShape 4"/>
          <p:cNvSpPr>
            <a:spLocks noChangeArrowheads="1"/>
          </p:cNvSpPr>
          <p:nvPr/>
        </p:nvSpPr>
        <p:spPr bwMode="auto">
          <a:xfrm flipV="1">
            <a:off x="1667454" y="5789106"/>
            <a:ext cx="587426" cy="2286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3962400"/>
            <a:ext cx="2514600" cy="2065338"/>
          </a:xfrm>
          <a:prstGeom prst="rect">
            <a:avLst/>
          </a:prstGeom>
          <a:noFill/>
          <a:ln w="28575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email">
            <a:lum bright="6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3962400"/>
            <a:ext cx="2099733" cy="2057400"/>
          </a:xfrm>
          <a:prstGeom prst="rect">
            <a:avLst/>
          </a:prstGeom>
          <a:noFill/>
          <a:ln w="28575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391" name="Line 7"/>
          <p:cNvSpPr>
            <a:spLocks noChangeShapeType="1"/>
          </p:cNvSpPr>
          <p:nvPr/>
        </p:nvSpPr>
        <p:spPr bwMode="auto">
          <a:xfrm flipH="1" flipV="1">
            <a:off x="4944534" y="4038600"/>
            <a:ext cx="1092200" cy="1981200"/>
          </a:xfrm>
          <a:prstGeom prst="line">
            <a:avLst/>
          </a:prstGeom>
          <a:noFill/>
          <a:ln w="12700" cap="sq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 flipH="1" flipV="1">
            <a:off x="7450667" y="3962400"/>
            <a:ext cx="541867" cy="2057400"/>
          </a:xfrm>
          <a:prstGeom prst="line">
            <a:avLst/>
          </a:prstGeom>
          <a:noFill/>
          <a:ln w="12700" cap="sq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1828801"/>
            <a:ext cx="2438400" cy="1800225"/>
          </a:xfrm>
          <a:prstGeom prst="rect">
            <a:avLst/>
          </a:prstGeom>
          <a:noFill/>
          <a:ln w="28575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7867" y="1828801"/>
            <a:ext cx="2209800" cy="1787525"/>
          </a:xfrm>
          <a:prstGeom prst="rect">
            <a:avLst/>
          </a:prstGeom>
          <a:noFill/>
          <a:ln w="28575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4785079" y="3138489"/>
            <a:ext cx="120432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2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acro long</a:t>
            </a:r>
            <a:endParaRPr lang="fr-FR" altLang="fr-FR" sz="2000">
              <a:solidFill>
                <a:schemeClr val="bg1"/>
              </a:solidFill>
            </a:endParaRPr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7162800" y="2971800"/>
            <a:ext cx="1210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acro.court</a:t>
            </a:r>
          </a:p>
        </p:txBody>
      </p:sp>
      <p:sp>
        <p:nvSpPr>
          <p:cNvPr id="16397" name="Text Box 13"/>
          <p:cNvSpPr txBox="1">
            <a:spLocks noChangeArrowheads="1"/>
          </p:cNvSpPr>
          <p:nvPr/>
        </p:nvSpPr>
        <p:spPr bwMode="auto">
          <a:xfrm>
            <a:off x="4937478" y="5527675"/>
            <a:ext cx="8476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acro nl</a:t>
            </a:r>
          </a:p>
        </p:txBody>
      </p:sp>
      <p:sp>
        <p:nvSpPr>
          <p:cNvPr id="16398" name="Text Box 14"/>
          <p:cNvSpPr txBox="1">
            <a:spLocks noChangeArrowheads="1"/>
          </p:cNvSpPr>
          <p:nvPr/>
        </p:nvSpPr>
        <p:spPr bwMode="auto">
          <a:xfrm>
            <a:off x="7223479" y="5527675"/>
            <a:ext cx="12524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acro. court</a:t>
            </a:r>
          </a:p>
        </p:txBody>
      </p:sp>
    </p:spTree>
    <p:extLst>
      <p:ext uri="{BB962C8B-B14F-4D97-AF65-F5344CB8AC3E}">
        <p14:creationId xmlns:p14="http://schemas.microsoft.com/office/powerpoint/2010/main" val="1555827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677333" y="112320"/>
            <a:ext cx="7772400" cy="686936"/>
          </a:xfrm>
        </p:spPr>
        <p:txBody>
          <a:bodyPr>
            <a:noAutofit/>
          </a:bodyPr>
          <a:lstStyle/>
          <a:p>
            <a:r>
              <a:rPr lang="fr-FR" altLang="fr-FR" sz="3200" dirty="0" smtClean="0">
                <a:solidFill>
                  <a:srgbClr val="FFFF00"/>
                </a:solidFill>
                <a:latin typeface="Arial"/>
                <a:cs typeface="Arial"/>
              </a:rPr>
              <a:t>ECHOGRAPHIE: Perforation  de </a:t>
            </a:r>
            <a:r>
              <a:rPr lang="fr-FR" altLang="fr-FR" sz="3200" dirty="0">
                <a:solidFill>
                  <a:srgbClr val="FFFF00"/>
                </a:solidFill>
                <a:latin typeface="Arial"/>
                <a:cs typeface="Arial"/>
              </a:rPr>
              <a:t>la coiffe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idx="1"/>
          </p:nvPr>
        </p:nvSpPr>
        <p:spPr>
          <a:xfrm>
            <a:off x="762000" y="1342560"/>
            <a:ext cx="7772400" cy="5076960"/>
          </a:xfrm>
        </p:spPr>
        <p:txBody>
          <a:bodyPr>
            <a:noAutofit/>
          </a:bodyPr>
          <a:lstStyle/>
          <a:p>
            <a:pPr>
              <a:buClr>
                <a:schemeClr val="hlink"/>
              </a:buClr>
              <a:buFont typeface="Webdings" charset="0"/>
              <a:buChar char="="/>
            </a:pPr>
            <a:r>
              <a:rPr lang="fr-FR" altLang="fr-FR" sz="1800" dirty="0"/>
              <a:t>EXAMEN PERFORMANT: </a:t>
            </a:r>
            <a:r>
              <a:rPr lang="fr-FR" altLang="fr-FR" sz="1800" dirty="0" smtClean="0"/>
              <a:t>Sensibilité : </a:t>
            </a:r>
            <a:r>
              <a:rPr lang="fr-FR" altLang="fr-FR" sz="1800" dirty="0"/>
              <a:t>58% à 93%</a:t>
            </a:r>
          </a:p>
          <a:p>
            <a:pPr>
              <a:buClr>
                <a:schemeClr val="hlink"/>
              </a:buClr>
              <a:buFont typeface="Webdings" charset="0"/>
              <a:buNone/>
            </a:pPr>
            <a:r>
              <a:rPr lang="fr-FR" altLang="fr-FR" sz="1800" dirty="0"/>
              <a:t>                                                    </a:t>
            </a:r>
            <a:r>
              <a:rPr lang="fr-FR" altLang="fr-FR" sz="1800" dirty="0" smtClean="0"/>
              <a:t>       Spécif</a:t>
            </a:r>
            <a:r>
              <a:rPr lang="fr-FR" altLang="fr-FR" sz="1800" dirty="0"/>
              <a:t>: 25% à 98%</a:t>
            </a:r>
          </a:p>
          <a:p>
            <a:pPr>
              <a:buClr>
                <a:schemeClr val="hlink"/>
              </a:buClr>
              <a:buFont typeface="Webdings" charset="0"/>
              <a:buChar char="="/>
            </a:pPr>
            <a:r>
              <a:rPr lang="fr-FR" altLang="fr-FR" sz="1800" dirty="0"/>
              <a:t>COMPLEMENT DIRECT DE RX</a:t>
            </a:r>
          </a:p>
          <a:p>
            <a:pPr>
              <a:buClr>
                <a:schemeClr val="hlink"/>
              </a:buClr>
              <a:buFont typeface="Webdings" charset="0"/>
              <a:buChar char="="/>
            </a:pPr>
            <a:r>
              <a:rPr lang="fr-FR" altLang="fr-FR" sz="1800" dirty="0"/>
              <a:t>ERREURS CEPENDANT </a:t>
            </a:r>
            <a:r>
              <a:rPr lang="fr-FR" altLang="fr-FR" sz="1800" i="1" u="sng" dirty="0"/>
              <a:t>NON EXCEPTIONNELLES:</a:t>
            </a:r>
            <a:endParaRPr lang="fr-FR" altLang="fr-FR" sz="1800" dirty="0"/>
          </a:p>
          <a:p>
            <a:pPr algn="ctr">
              <a:buClr>
                <a:schemeClr val="hlink"/>
              </a:buClr>
              <a:buFont typeface="Webdings" charset="0"/>
              <a:buNone/>
            </a:pPr>
            <a:r>
              <a:rPr lang="fr-FR" altLang="fr-FR" sz="1800" dirty="0">
                <a:solidFill>
                  <a:schemeClr val="accent2"/>
                </a:solidFill>
              </a:rPr>
              <a:t>SURESTIMATION DES LESIONS COIFFE</a:t>
            </a:r>
          </a:p>
          <a:p>
            <a:pPr algn="ctr">
              <a:buClr>
                <a:schemeClr val="hlink"/>
              </a:buClr>
              <a:buFont typeface="Webdings" charset="0"/>
              <a:buNone/>
            </a:pPr>
            <a:r>
              <a:rPr lang="fr-FR" altLang="fr-FR" sz="1800" dirty="0">
                <a:solidFill>
                  <a:schemeClr val="accent2"/>
                </a:solidFill>
              </a:rPr>
              <a:t>tendinopathie, fissuration partielle….(plafond </a:t>
            </a:r>
            <a:r>
              <a:rPr lang="fr-FR" altLang="fr-FR" sz="1800" dirty="0" smtClean="0">
                <a:solidFill>
                  <a:schemeClr val="accent2"/>
                </a:solidFill>
              </a:rPr>
              <a:t>)</a:t>
            </a:r>
            <a:endParaRPr lang="fr-FR" altLang="fr-FR" sz="1800" dirty="0">
              <a:solidFill>
                <a:schemeClr val="accent2"/>
              </a:solidFill>
            </a:endParaRPr>
          </a:p>
          <a:p>
            <a:pPr>
              <a:buClr>
                <a:schemeClr val="hlink"/>
              </a:buClr>
              <a:buFont typeface="Webdings" charset="0"/>
              <a:buChar char="="/>
            </a:pPr>
            <a:r>
              <a:rPr lang="fr-FR" altLang="fr-FR" sz="1800" dirty="0"/>
              <a:t>IMPORTANCE NOTION DE LIQUIDE </a:t>
            </a:r>
            <a:r>
              <a:rPr lang="fr-FR" altLang="fr-FR" sz="1800" dirty="0" smtClean="0"/>
              <a:t> INTRA</a:t>
            </a:r>
            <a:r>
              <a:rPr lang="fr-FR" altLang="fr-FR" sz="1800" dirty="0"/>
              <a:t>-ARTICULAIRE (gaine Biceps) </a:t>
            </a:r>
            <a:endParaRPr lang="fr-FR" altLang="fr-FR" sz="1800" dirty="0" smtClean="0"/>
          </a:p>
          <a:p>
            <a:pPr>
              <a:buClr>
                <a:schemeClr val="hlink"/>
              </a:buClr>
              <a:buFont typeface="Webdings" charset="0"/>
              <a:buNone/>
            </a:pPr>
            <a:r>
              <a:rPr lang="fr-FR" altLang="fr-FR" sz="1800" u="sng" dirty="0" smtClean="0">
                <a:solidFill>
                  <a:srgbClr val="FFFF00"/>
                </a:solidFill>
              </a:rPr>
              <a:t>ET</a:t>
            </a:r>
            <a:r>
              <a:rPr lang="fr-FR" altLang="fr-FR" sz="1800" dirty="0" smtClean="0">
                <a:solidFill>
                  <a:srgbClr val="FFFF00"/>
                </a:solidFill>
              </a:rPr>
              <a:t>  </a:t>
            </a:r>
            <a:r>
              <a:rPr lang="fr-FR" altLang="fr-FR" sz="1800" dirty="0" smtClean="0"/>
              <a:t> </a:t>
            </a:r>
          </a:p>
          <a:p>
            <a:pPr>
              <a:buClr>
                <a:schemeClr val="hlink"/>
              </a:buClr>
              <a:buFont typeface="Webdings" charset="0"/>
              <a:buNone/>
            </a:pPr>
            <a:r>
              <a:rPr lang="fr-FR" altLang="fr-FR" sz="1800" dirty="0" smtClean="0"/>
              <a:t>        DANS  BOURSE </a:t>
            </a:r>
            <a:r>
              <a:rPr lang="fr-FR" altLang="fr-FR" sz="1800" dirty="0"/>
              <a:t>SOUS DELTOIDIENNE:  </a:t>
            </a:r>
            <a:r>
              <a:rPr lang="fr-FR" altLang="fr-FR" sz="1800" dirty="0" err="1"/>
              <a:t>Hollister</a:t>
            </a:r>
            <a:r>
              <a:rPr lang="fr-FR" altLang="fr-FR" sz="1800" dirty="0"/>
              <a:t> (AJR 95)</a:t>
            </a:r>
          </a:p>
          <a:p>
            <a:pPr>
              <a:buClr>
                <a:schemeClr val="hlink"/>
              </a:buClr>
              <a:buFont typeface="Webdings" charset="0"/>
              <a:buNone/>
            </a:pPr>
            <a:r>
              <a:rPr lang="fr-FR" altLang="fr-FR" sz="1800" dirty="0"/>
              <a:t> </a:t>
            </a:r>
            <a:r>
              <a:rPr lang="fr-FR" altLang="fr-FR" sz="1600" dirty="0">
                <a:solidFill>
                  <a:schemeClr val="accent2"/>
                </a:solidFill>
              </a:rPr>
              <a:t>Epanchement isolé = </a:t>
            </a:r>
            <a:r>
              <a:rPr lang="fr-FR" altLang="fr-FR" sz="1600" dirty="0" smtClean="0">
                <a:solidFill>
                  <a:schemeClr val="accent2"/>
                </a:solidFill>
              </a:rPr>
              <a:t>peu de </a:t>
            </a:r>
            <a:r>
              <a:rPr lang="fr-FR" altLang="fr-FR" sz="1600" dirty="0">
                <a:solidFill>
                  <a:schemeClr val="accent2"/>
                </a:solidFill>
              </a:rPr>
              <a:t>valeur </a:t>
            </a:r>
            <a:r>
              <a:rPr lang="fr-FR" altLang="fr-FR" sz="1600" dirty="0" smtClean="0">
                <a:solidFill>
                  <a:schemeClr val="accent2"/>
                </a:solidFill>
              </a:rPr>
              <a:t>diagnostique </a:t>
            </a:r>
            <a:r>
              <a:rPr lang="fr-FR" altLang="fr-FR" sz="1600" dirty="0">
                <a:solidFill>
                  <a:schemeClr val="accent2"/>
                </a:solidFill>
              </a:rPr>
              <a:t>pour perforation.</a:t>
            </a:r>
          </a:p>
          <a:p>
            <a:pPr>
              <a:buClr>
                <a:schemeClr val="hlink"/>
              </a:buClr>
              <a:buFont typeface="Webdings" charset="0"/>
              <a:buNone/>
            </a:pPr>
            <a:r>
              <a:rPr lang="fr-FR" altLang="fr-FR" sz="1600" dirty="0">
                <a:solidFill>
                  <a:schemeClr val="accent2"/>
                </a:solidFill>
              </a:rPr>
              <a:t> Epanchement mixte = </a:t>
            </a:r>
            <a:r>
              <a:rPr lang="fr-FR" altLang="fr-FR" sz="1600" dirty="0" smtClean="0">
                <a:solidFill>
                  <a:schemeClr val="accent2"/>
                </a:solidFill>
              </a:rPr>
              <a:t>perforation </a:t>
            </a:r>
            <a:r>
              <a:rPr lang="fr-FR" altLang="fr-FR" sz="1600" dirty="0">
                <a:solidFill>
                  <a:schemeClr val="accent2"/>
                </a:solidFill>
              </a:rPr>
              <a:t>coiffe (Sensi:22%, Specif:99%,</a:t>
            </a:r>
          </a:p>
          <a:p>
            <a:pPr>
              <a:buClr>
                <a:schemeClr val="hlink"/>
              </a:buClr>
              <a:buFont typeface="Webdings" charset="0"/>
              <a:buNone/>
            </a:pPr>
            <a:r>
              <a:rPr lang="fr-FR" altLang="fr-FR" sz="1600" dirty="0">
                <a:solidFill>
                  <a:schemeClr val="accent2"/>
                </a:solidFill>
              </a:rPr>
              <a:t>                                                  Valeur prédictive positive=95%)</a:t>
            </a:r>
          </a:p>
        </p:txBody>
      </p:sp>
      <p:sp>
        <p:nvSpPr>
          <p:cNvPr id="17414" name="Line 6"/>
          <p:cNvSpPr>
            <a:spLocks noChangeShapeType="1"/>
          </p:cNvSpPr>
          <p:nvPr/>
        </p:nvSpPr>
        <p:spPr bwMode="auto">
          <a:xfrm>
            <a:off x="1600200" y="3349680"/>
            <a:ext cx="609600" cy="0"/>
          </a:xfrm>
          <a:prstGeom prst="line">
            <a:avLst/>
          </a:prstGeom>
          <a:noFill/>
          <a:ln w="76200" cap="sq">
            <a:solidFill>
              <a:schemeClr val="accent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8961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600" dirty="0">
                <a:solidFill>
                  <a:srgbClr val="FFFF00"/>
                </a:solidFill>
                <a:latin typeface="Arial"/>
                <a:cs typeface="Arial"/>
              </a:rPr>
              <a:t>BOURSE SOUS ACROMIALE</a:t>
            </a:r>
            <a:endParaRPr lang="fr-FR" altLang="fr-FR" sz="28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18436" name="Picture 4" descr="C:\WINDOWS\BUREAU\FLASH df\épaule\BURSITE +++ IRM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3657601"/>
            <a:ext cx="3200400" cy="298767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 cstate="email">
            <a:lum bright="6000" contras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1447801"/>
            <a:ext cx="3276600" cy="2200275"/>
          </a:xfrm>
          <a:prstGeom prst="rect">
            <a:avLst/>
          </a:prstGeom>
          <a:noFill/>
          <a:ln w="3810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441679" y="2174875"/>
            <a:ext cx="232377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2400" dirty="0"/>
              <a:t>DIAG: ECHO+++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4953000" y="5791201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b="1" dirty="0" smtClean="0"/>
              <a:t> 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57689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 autoUpdateAnimBg="0"/>
      <p:bldP spid="18439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111600"/>
            <a:ext cx="8229600" cy="1143000"/>
          </a:xfrm>
        </p:spPr>
        <p:txBody>
          <a:bodyPr/>
          <a:lstStyle/>
          <a:p>
            <a:r>
              <a:rPr lang="fr-FR" altLang="fr-FR" sz="3600" dirty="0">
                <a:solidFill>
                  <a:srgbClr val="FFFF00"/>
                </a:solidFill>
                <a:latin typeface="Arial"/>
                <a:cs typeface="Arial"/>
              </a:rPr>
              <a:t>BOURSE SOUS ACROMIALE</a:t>
            </a:r>
            <a:endParaRPr lang="fr-FR" altLang="fr-FR" sz="3600" i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27651" name="Rectangle 1027"/>
          <p:cNvSpPr>
            <a:spLocks noGrp="1" noChangeArrowheads="1"/>
          </p:cNvSpPr>
          <p:nvPr>
            <p:ph sz="half" idx="1"/>
          </p:nvPr>
        </p:nvSpPr>
        <p:spPr>
          <a:xfrm>
            <a:off x="0" y="1981200"/>
            <a:ext cx="4495800" cy="4114800"/>
          </a:xfrm>
        </p:spPr>
        <p:txBody>
          <a:bodyPr anchor="t">
            <a:normAutofit/>
          </a:bodyPr>
          <a:lstStyle/>
          <a:p>
            <a:r>
              <a:rPr lang="fr-FR" altLang="fr-FR" dirty="0" smtClean="0"/>
              <a:t>Inflammatoire </a:t>
            </a:r>
            <a:r>
              <a:rPr lang="fr-FR" altLang="fr-FR" dirty="0"/>
              <a:t>locale</a:t>
            </a:r>
          </a:p>
          <a:p>
            <a:r>
              <a:rPr lang="fr-FR" altLang="fr-FR" dirty="0"/>
              <a:t>épaississement: feuilletée</a:t>
            </a:r>
          </a:p>
          <a:p>
            <a:r>
              <a:rPr lang="fr-FR" altLang="fr-FR" dirty="0"/>
              <a:t>sclérose</a:t>
            </a:r>
          </a:p>
          <a:p>
            <a:r>
              <a:rPr lang="fr-FR" altLang="fr-FR" dirty="0"/>
              <a:t>ulcération - plan clivage</a:t>
            </a:r>
          </a:p>
        </p:txBody>
      </p:sp>
      <p:pic>
        <p:nvPicPr>
          <p:cNvPr id="27652" name="Picture 102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5440" y="1905000"/>
            <a:ext cx="2055989" cy="2114550"/>
          </a:xfrm>
          <a:prstGeom prst="rect">
            <a:avLst/>
          </a:prstGeom>
          <a:noFill/>
          <a:ln w="28575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7653" name="Picture 102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1905000"/>
            <a:ext cx="2362200" cy="2133600"/>
          </a:xfrm>
          <a:prstGeom prst="rect">
            <a:avLst/>
          </a:prstGeom>
          <a:noFill/>
          <a:ln w="28575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7655" name="Picture 103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4038601"/>
            <a:ext cx="4267200" cy="2176463"/>
          </a:xfrm>
          <a:prstGeom prst="rect">
            <a:avLst/>
          </a:prstGeom>
          <a:noFill/>
          <a:ln w="28575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656" name="Text Box 1032"/>
          <p:cNvSpPr txBox="1">
            <a:spLocks noChangeArrowheads="1"/>
          </p:cNvSpPr>
          <p:nvPr/>
        </p:nvSpPr>
        <p:spPr bwMode="auto">
          <a:xfrm>
            <a:off x="6156678" y="5753101"/>
            <a:ext cx="9300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800" b="1"/>
              <a:t>BICEPS</a:t>
            </a:r>
          </a:p>
        </p:txBody>
      </p:sp>
      <p:sp>
        <p:nvSpPr>
          <p:cNvPr id="27658" name="Line 1034"/>
          <p:cNvSpPr>
            <a:spLocks noChangeShapeType="1"/>
          </p:cNvSpPr>
          <p:nvPr/>
        </p:nvSpPr>
        <p:spPr bwMode="auto">
          <a:xfrm flipH="1" flipV="1">
            <a:off x="5943600" y="4953000"/>
            <a:ext cx="533400" cy="838200"/>
          </a:xfrm>
          <a:prstGeom prst="line">
            <a:avLst/>
          </a:prstGeom>
          <a:noFill/>
          <a:ln w="38100" cap="sq">
            <a:solidFill>
              <a:schemeClr val="hlink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7659" name="Line 1035"/>
          <p:cNvSpPr>
            <a:spLocks noChangeShapeType="1"/>
          </p:cNvSpPr>
          <p:nvPr/>
        </p:nvSpPr>
        <p:spPr bwMode="auto">
          <a:xfrm flipV="1">
            <a:off x="6705600" y="4876800"/>
            <a:ext cx="838200" cy="914400"/>
          </a:xfrm>
          <a:prstGeom prst="line">
            <a:avLst/>
          </a:prstGeom>
          <a:noFill/>
          <a:ln w="38100" cap="sq">
            <a:solidFill>
              <a:schemeClr val="hlink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8628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6160"/>
            <a:ext cx="8229600" cy="1143000"/>
          </a:xfrm>
        </p:spPr>
        <p:txBody>
          <a:bodyPr/>
          <a:lstStyle/>
          <a:p>
            <a:r>
              <a:rPr lang="fr-FR" altLang="fr-FR" sz="3200" dirty="0">
                <a:solidFill>
                  <a:srgbClr val="FFFF00"/>
                </a:solidFill>
                <a:latin typeface="Arial"/>
                <a:cs typeface="Arial"/>
              </a:rPr>
              <a:t>SIGNES OSSEUX ECHOGRAPHIQUES</a:t>
            </a:r>
            <a:endParaRPr lang="fr-FR" altLang="fr-FR" sz="28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87581" y="1447800"/>
            <a:ext cx="4285453" cy="3522916"/>
          </a:xfrm>
        </p:spPr>
        <p:txBody>
          <a:bodyPr anchor="t">
            <a:normAutofit fontScale="85000" lnSpcReduction="10000"/>
          </a:bodyPr>
          <a:lstStyle/>
          <a:p>
            <a:pPr marL="0" indent="0">
              <a:buClr>
                <a:schemeClr val="hlink"/>
              </a:buClr>
              <a:buFont typeface="Webdings" charset="0"/>
              <a:buChar char="="/>
            </a:pPr>
            <a:r>
              <a:rPr lang="fr-FR" altLang="fr-FR" sz="2400" dirty="0">
                <a:latin typeface="Arial"/>
                <a:cs typeface="Arial"/>
              </a:rPr>
              <a:t>Etude de WOHLEND</a:t>
            </a:r>
          </a:p>
          <a:p>
            <a:pPr marL="0" indent="0">
              <a:buClr>
                <a:schemeClr val="hlink"/>
              </a:buClr>
              <a:buFont typeface="Webdings" charset="0"/>
              <a:buNone/>
            </a:pPr>
            <a:r>
              <a:rPr lang="fr-FR" altLang="fr-FR" sz="2400" dirty="0">
                <a:latin typeface="Arial"/>
                <a:cs typeface="Arial"/>
              </a:rPr>
              <a:t>     (   AJR 98 )</a:t>
            </a:r>
          </a:p>
          <a:p>
            <a:pPr marL="0" indent="0">
              <a:buClr>
                <a:schemeClr val="hlink"/>
              </a:buClr>
              <a:buFont typeface="Webdings" charset="0"/>
              <a:buNone/>
            </a:pPr>
            <a:r>
              <a:rPr lang="fr-FR" altLang="fr-FR" sz="2400" dirty="0">
                <a:solidFill>
                  <a:srgbClr val="FFFF00"/>
                </a:solidFill>
                <a:latin typeface="Arial"/>
                <a:cs typeface="Arial"/>
              </a:rPr>
              <a:t>Irrégularités contours du trochiter:</a:t>
            </a:r>
          </a:p>
          <a:p>
            <a:pPr marL="0" indent="0">
              <a:buClr>
                <a:schemeClr val="accent2"/>
              </a:buClr>
              <a:buFont typeface="Webdings" charset="0"/>
              <a:buChar char="4"/>
            </a:pPr>
            <a:r>
              <a:rPr lang="fr-FR" altLang="fr-FR" sz="2400" dirty="0">
                <a:latin typeface="Arial"/>
                <a:cs typeface="Arial"/>
              </a:rPr>
              <a:t>    11% sans perforation coiffe</a:t>
            </a:r>
          </a:p>
          <a:p>
            <a:pPr marL="0" indent="0">
              <a:buClr>
                <a:schemeClr val="accent2"/>
              </a:buClr>
              <a:buFont typeface="Webdings" charset="0"/>
              <a:buChar char="4"/>
            </a:pPr>
            <a:r>
              <a:rPr lang="fr-FR" altLang="fr-FR" sz="2400" dirty="0">
                <a:latin typeface="Arial"/>
                <a:cs typeface="Arial"/>
              </a:rPr>
              <a:t>    90% avec perforation.</a:t>
            </a:r>
          </a:p>
          <a:p>
            <a:pPr marL="0" indent="0">
              <a:buClr>
                <a:schemeClr val="accent2"/>
              </a:buClr>
              <a:buFont typeface="Webdings" charset="0"/>
              <a:buNone/>
            </a:pPr>
            <a:r>
              <a:rPr lang="fr-FR" altLang="fr-FR" sz="2400" dirty="0">
                <a:solidFill>
                  <a:srgbClr val="FFFF00"/>
                </a:solidFill>
                <a:latin typeface="Arial"/>
                <a:cs typeface="Arial"/>
              </a:rPr>
              <a:t>Trochiter normal:</a:t>
            </a:r>
          </a:p>
          <a:p>
            <a:pPr marL="0" indent="0">
              <a:buClr>
                <a:schemeClr val="accent2"/>
              </a:buClr>
              <a:buFont typeface="Webdings" charset="0"/>
              <a:buNone/>
            </a:pPr>
            <a:r>
              <a:rPr lang="fr-FR" altLang="fr-FR" sz="2400" b="1" dirty="0">
                <a:latin typeface="Arial"/>
                <a:cs typeface="Arial"/>
              </a:rPr>
              <a:t>        </a:t>
            </a:r>
            <a:r>
              <a:rPr lang="fr-FR" altLang="fr-FR" sz="2400" dirty="0">
                <a:latin typeface="Arial"/>
                <a:cs typeface="Arial"/>
              </a:rPr>
              <a:t>96%       é</a:t>
            </a:r>
            <a:r>
              <a:rPr lang="fr-FR" altLang="fr-FR" sz="2400" dirty="0" smtClean="0">
                <a:latin typeface="Arial"/>
                <a:cs typeface="Arial"/>
              </a:rPr>
              <a:t>cho </a:t>
            </a:r>
            <a:r>
              <a:rPr lang="fr-FR" altLang="fr-FR" sz="2400" dirty="0">
                <a:latin typeface="Arial"/>
                <a:cs typeface="Arial"/>
              </a:rPr>
              <a:t>coiffe </a:t>
            </a:r>
            <a:r>
              <a:rPr lang="fr-FR" altLang="fr-FR" sz="2400" dirty="0" err="1">
                <a:latin typeface="Arial"/>
                <a:cs typeface="Arial"/>
              </a:rPr>
              <a:t>nle</a:t>
            </a:r>
            <a:r>
              <a:rPr lang="fr-FR" altLang="fr-FR" sz="2400" dirty="0">
                <a:latin typeface="Arial"/>
                <a:cs typeface="Arial"/>
              </a:rPr>
              <a:t> </a:t>
            </a:r>
            <a:r>
              <a:rPr lang="fr-FR" altLang="fr-FR" sz="2400" b="1" dirty="0">
                <a:latin typeface="Arial"/>
                <a:cs typeface="Arial"/>
              </a:rPr>
              <a:t>.</a:t>
            </a:r>
          </a:p>
          <a:p>
            <a:pPr marL="0" indent="0">
              <a:buClr>
                <a:schemeClr val="accent2"/>
              </a:buClr>
              <a:buFont typeface="Webdings" charset="0"/>
              <a:buNone/>
            </a:pPr>
            <a:endParaRPr lang="fr-FR" altLang="fr-FR" sz="2400" b="1" dirty="0"/>
          </a:p>
          <a:p>
            <a:pPr marL="0" indent="0">
              <a:buClr>
                <a:schemeClr val="accent2"/>
              </a:buClr>
              <a:buFont typeface="Webdings" charset="0"/>
              <a:buNone/>
            </a:pPr>
            <a:endParaRPr lang="fr-FR" altLang="fr-FR" sz="2400" dirty="0"/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28600" y="5190240"/>
            <a:ext cx="8734778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FR" sz="2800" b="1"/>
              <a:t>                              </a:t>
            </a:r>
            <a:r>
              <a:rPr lang="fr-FR" altLang="fr-FR" sz="2800" b="1">
                <a:solidFill>
                  <a:schemeClr val="accent2"/>
                </a:solidFill>
              </a:rPr>
              <a:t>GLOBALEMENT:</a:t>
            </a:r>
          </a:p>
          <a:p>
            <a:r>
              <a:rPr lang="fr-FR" altLang="fr-FR" b="1">
                <a:solidFill>
                  <a:schemeClr val="accent2"/>
                </a:solidFill>
              </a:rPr>
              <a:t>Si remaniements osseux augmentent avec l </a:t>
            </a:r>
            <a:r>
              <a:rPr lang="ja-JP" altLang="fr-FR" b="1">
                <a:solidFill>
                  <a:schemeClr val="accent2"/>
                </a:solidFill>
                <a:latin typeface="Arial"/>
              </a:rPr>
              <a:t>’</a:t>
            </a:r>
            <a:r>
              <a:rPr lang="fr-FR" altLang="fr-FR" b="1">
                <a:solidFill>
                  <a:schemeClr val="accent2"/>
                </a:solidFill>
              </a:rPr>
              <a:t>âge,</a:t>
            </a:r>
          </a:p>
          <a:p>
            <a:r>
              <a:rPr lang="fr-FR" altLang="fr-FR" b="1">
                <a:solidFill>
                  <a:schemeClr val="accent2"/>
                </a:solidFill>
              </a:rPr>
              <a:t>Ils augmentent surtout en fonction des lésions de la coiffe</a:t>
            </a:r>
            <a:r>
              <a:rPr lang="fr-FR" altLang="fr-FR" b="1" i="1">
                <a:solidFill>
                  <a:schemeClr val="accent2"/>
                </a:solidFill>
              </a:rPr>
              <a:t>.</a:t>
            </a:r>
            <a:r>
              <a:rPr lang="fr-FR" altLang="fr-FR" sz="2800" b="1" i="1"/>
              <a:t> </a:t>
            </a:r>
          </a:p>
          <a:p>
            <a:endParaRPr lang="fr-FR" altLang="fr-FR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9738" y="3297976"/>
            <a:ext cx="2930529" cy="2629243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1098" y="1330198"/>
            <a:ext cx="2942166" cy="1960562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271" name="Line 7"/>
          <p:cNvSpPr>
            <a:spLocks noChangeShapeType="1"/>
          </p:cNvSpPr>
          <p:nvPr/>
        </p:nvSpPr>
        <p:spPr bwMode="auto">
          <a:xfrm>
            <a:off x="1828800" y="5512728"/>
            <a:ext cx="270933" cy="0"/>
          </a:xfrm>
          <a:prstGeom prst="line">
            <a:avLst/>
          </a:prstGeom>
          <a:noFill/>
          <a:ln w="57150" cap="sq">
            <a:solidFill>
              <a:schemeClr val="accent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8744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600" dirty="0">
                <a:solidFill>
                  <a:srgbClr val="FFFF00"/>
                </a:solidFill>
              </a:rPr>
              <a:t>ECHOGRAPHIE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altLang="fr-FR" sz="2800" dirty="0">
                <a:latin typeface="Arial"/>
                <a:cs typeface="Arial"/>
              </a:rPr>
              <a:t>BOURSE+++</a:t>
            </a:r>
          </a:p>
          <a:p>
            <a:r>
              <a:rPr lang="fr-FR" altLang="fr-FR" sz="2800" dirty="0">
                <a:latin typeface="Arial"/>
                <a:cs typeface="Arial"/>
              </a:rPr>
              <a:t>RUPTURE+++</a:t>
            </a:r>
          </a:p>
          <a:p>
            <a:pPr>
              <a:buFontTx/>
              <a:buNone/>
            </a:pPr>
            <a:r>
              <a:rPr lang="fr-FR" altLang="fr-FR" sz="2800" dirty="0" smtClean="0">
                <a:latin typeface="Arial"/>
                <a:cs typeface="Arial"/>
              </a:rPr>
              <a:t>Mais </a:t>
            </a:r>
            <a:r>
              <a:rPr lang="fr-FR" altLang="fr-FR" sz="2800" dirty="0">
                <a:latin typeface="Arial"/>
                <a:cs typeface="Arial"/>
              </a:rPr>
              <a:t>possibilités limitées pour diagnostiquer éventuelle languette, synovite intra articulaire…</a:t>
            </a:r>
          </a:p>
          <a:p>
            <a:pPr lvl="1"/>
            <a:r>
              <a:rPr lang="fr-FR" altLang="fr-FR" sz="2400" dirty="0">
                <a:latin typeface="Arial"/>
                <a:cs typeface="Arial"/>
              </a:rPr>
              <a:t>CARREFOUR ANTERO SUP +++ </a:t>
            </a:r>
          </a:p>
          <a:p>
            <a:pPr lvl="1"/>
            <a:r>
              <a:rPr lang="fr-FR" altLang="fr-FR" sz="2400" dirty="0">
                <a:latin typeface="Arial"/>
                <a:cs typeface="Arial"/>
              </a:rPr>
              <a:t>BICEPS DISTAL +++ , IA= 0</a:t>
            </a:r>
          </a:p>
          <a:p>
            <a:pPr lvl="1"/>
            <a:r>
              <a:rPr lang="fr-FR" altLang="fr-FR" sz="2400" dirty="0">
                <a:latin typeface="Arial"/>
                <a:cs typeface="Arial"/>
              </a:rPr>
              <a:t>SOUS SCAPULAIRE ++ </a:t>
            </a:r>
          </a:p>
        </p:txBody>
      </p:sp>
    </p:spTree>
    <p:extLst>
      <p:ext uri="{BB962C8B-B14F-4D97-AF65-F5344CB8AC3E}">
        <p14:creationId xmlns:p14="http://schemas.microsoft.com/office/powerpoint/2010/main" val="2881114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74133" y="457200"/>
            <a:ext cx="8517467" cy="990600"/>
          </a:xfrm>
        </p:spPr>
        <p:txBody>
          <a:bodyPr>
            <a:normAutofit/>
          </a:bodyPr>
          <a:lstStyle/>
          <a:p>
            <a:r>
              <a:rPr lang="fr-FR" altLang="fr-FR" sz="3600" dirty="0" smtClean="0">
                <a:solidFill>
                  <a:srgbClr val="FFFF00"/>
                </a:solidFill>
              </a:rPr>
              <a:t>ARTHROSCANNER</a:t>
            </a:r>
            <a:r>
              <a:rPr lang="fr-FR" altLang="fr-FR" sz="3200" b="1" dirty="0" smtClean="0">
                <a:solidFill>
                  <a:schemeClr val="tx1"/>
                </a:solidFill>
              </a:rPr>
              <a:t> </a:t>
            </a:r>
            <a:endParaRPr lang="fr-FR" altLang="fr-FR" sz="3200" b="1" dirty="0">
              <a:solidFill>
                <a:schemeClr val="tx1"/>
              </a:solidFill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1067" y="1524000"/>
            <a:ext cx="3124200" cy="249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5866" y="1524000"/>
            <a:ext cx="2947812" cy="249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2667" y="3962400"/>
            <a:ext cx="31496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1067" y="3981450"/>
            <a:ext cx="2810933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1219200" y="6248401"/>
            <a:ext cx="701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F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       DESINSERTION FACE PROFONDE TENDON +++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2573867" y="5181601"/>
            <a:ext cx="104177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2000"/>
              <a:t>SUS EPI</a:t>
            </a: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5012267" y="5181601"/>
            <a:ext cx="147408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2000"/>
              <a:t>SOUS SCAP</a:t>
            </a: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49705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4800"/>
            <a:ext cx="8229600" cy="75149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Epaule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16361"/>
            <a:ext cx="8229600" cy="545662"/>
          </a:xfrm>
        </p:spPr>
        <p:txBody>
          <a:bodyPr>
            <a:noAutofit/>
          </a:bodyPr>
          <a:lstStyle/>
          <a:p>
            <a:pPr algn="ctr"/>
            <a:r>
              <a:rPr lang="fr-FR" sz="2800" dirty="0" smtClean="0"/>
              <a:t>Articulation complexe et a priori instable</a:t>
            </a:r>
            <a:endParaRPr lang="fr-FR" sz="2800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957" y="1871399"/>
            <a:ext cx="2631219" cy="382313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5629" y="1871399"/>
            <a:ext cx="3501730" cy="230702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5924" y="1871399"/>
            <a:ext cx="2523951" cy="382313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50957" y="5824265"/>
            <a:ext cx="8868918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fr-FR" sz="2400" dirty="0" smtClean="0"/>
              <a:t>Entraine Pathologies </a:t>
            </a:r>
          </a:p>
          <a:p>
            <a:pPr algn="ctr"/>
            <a:r>
              <a:rPr lang="fr-FR" sz="2400" dirty="0"/>
              <a:t>T</a:t>
            </a:r>
            <a:r>
              <a:rPr lang="fr-FR" sz="2400" dirty="0" smtClean="0"/>
              <a:t>endineuses, Osseuses, Cartilagineuses, Neurologiques…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643500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 cstate="email">
            <a:lum bright="-6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617664"/>
            <a:ext cx="2971800" cy="250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3" cstate="email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3962400"/>
            <a:ext cx="2895600" cy="26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8920" name="Picture 8"/>
          <p:cNvPicPr>
            <a:picLocks noChangeAspect="1" noChangeArrowheads="1"/>
          </p:cNvPicPr>
          <p:nvPr/>
        </p:nvPicPr>
        <p:blipFill>
          <a:blip r:embed="rId4" cstate="email">
            <a:lum bright="18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1" y="2057400"/>
            <a:ext cx="3304822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921" name="Line 9"/>
          <p:cNvSpPr>
            <a:spLocks noChangeShapeType="1"/>
          </p:cNvSpPr>
          <p:nvPr/>
        </p:nvSpPr>
        <p:spPr bwMode="auto">
          <a:xfrm flipV="1">
            <a:off x="6400800" y="2971800"/>
            <a:ext cx="457200" cy="914400"/>
          </a:xfrm>
          <a:prstGeom prst="line">
            <a:avLst/>
          </a:prstGeom>
          <a:noFill/>
          <a:ln w="38100" cap="sq">
            <a:solidFill>
              <a:schemeClr val="hlink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8922" name="Line 10"/>
          <p:cNvSpPr>
            <a:spLocks noChangeShapeType="1"/>
          </p:cNvSpPr>
          <p:nvPr/>
        </p:nvSpPr>
        <p:spPr bwMode="auto">
          <a:xfrm flipV="1">
            <a:off x="6400800" y="4038600"/>
            <a:ext cx="762000" cy="304800"/>
          </a:xfrm>
          <a:prstGeom prst="line">
            <a:avLst/>
          </a:prstGeom>
          <a:noFill/>
          <a:ln w="38100" cap="sq">
            <a:solidFill>
              <a:schemeClr val="hlink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5715000" y="4953001"/>
            <a:ext cx="9300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800" b="1"/>
              <a:t>BICEPS</a:t>
            </a:r>
          </a:p>
        </p:txBody>
      </p:sp>
      <p:sp>
        <p:nvSpPr>
          <p:cNvPr id="38924" name="Rectangle 1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914400"/>
          </a:xfrm>
        </p:spPr>
        <p:txBody>
          <a:bodyPr/>
          <a:lstStyle/>
          <a:p>
            <a:r>
              <a:rPr lang="fr-FR" altLang="fr-FR" sz="3600" b="1" i="1">
                <a:solidFill>
                  <a:schemeClr val="tx1"/>
                </a:solidFill>
              </a:rPr>
              <a:t>LANGUETTES INTRA ARTICULAIRES</a:t>
            </a:r>
            <a:endParaRPr lang="fr-FR" altLang="fr-FR" sz="3600" b="1" i="1"/>
          </a:p>
        </p:txBody>
      </p:sp>
    </p:spTree>
    <p:extLst>
      <p:ext uri="{BB962C8B-B14F-4D97-AF65-F5344CB8AC3E}">
        <p14:creationId xmlns:p14="http://schemas.microsoft.com/office/powerpoint/2010/main" val="2664185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>
            <a:normAutofit/>
          </a:bodyPr>
          <a:lstStyle/>
          <a:p>
            <a:r>
              <a:rPr lang="fr-FR" altLang="fr-FR" sz="3600" dirty="0" smtClean="0">
                <a:solidFill>
                  <a:srgbClr val="FFFF00"/>
                </a:solidFill>
                <a:latin typeface="Arial"/>
                <a:cs typeface="Arial"/>
              </a:rPr>
              <a:t>IRM</a:t>
            </a:r>
            <a:endParaRPr lang="fr-FR" altLang="fr-FR" sz="36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743040"/>
            <a:ext cx="7772400" cy="5076480"/>
          </a:xfrm>
        </p:spPr>
        <p:txBody>
          <a:bodyPr anchor="t">
            <a:normAutofit/>
          </a:bodyPr>
          <a:lstStyle/>
          <a:p>
            <a:pPr>
              <a:buClr>
                <a:schemeClr val="hlink"/>
              </a:buClr>
              <a:buFont typeface="Webdings" charset="0"/>
              <a:buChar char="="/>
            </a:pPr>
            <a:r>
              <a:rPr lang="fr-FR" altLang="fr-FR" sz="2400" dirty="0"/>
              <a:t>ECHOGRAPHIE PREMIERE INTENTION</a:t>
            </a:r>
          </a:p>
          <a:p>
            <a:pPr>
              <a:buClr>
                <a:schemeClr val="hlink"/>
              </a:buClr>
              <a:buFont typeface="Webdings" charset="0"/>
              <a:buChar char="="/>
            </a:pPr>
            <a:r>
              <a:rPr lang="fr-FR" altLang="fr-FR" sz="2400" dirty="0"/>
              <a:t>PRIVILEGIER IRM  </a:t>
            </a:r>
            <a:r>
              <a:rPr lang="fr-FR" altLang="fr-FR" sz="2400" dirty="0" smtClean="0"/>
              <a:t>voire  </a:t>
            </a:r>
            <a:r>
              <a:rPr lang="fr-FR" altLang="fr-FR" sz="2400" dirty="0" err="1" smtClean="0"/>
              <a:t>Arthro</a:t>
            </a:r>
            <a:r>
              <a:rPr lang="fr-FR" altLang="fr-FR" sz="2400" dirty="0" smtClean="0"/>
              <a:t>-IRM si EXPLORATION  </a:t>
            </a:r>
            <a:r>
              <a:rPr lang="fr-FR" altLang="fr-FR" sz="2400" dirty="0"/>
              <a:t>COMPLEMENTAIRE SOUHAITEE </a:t>
            </a:r>
            <a:r>
              <a:rPr lang="fr-FR" altLang="fr-FR" sz="2400" dirty="0" smtClean="0"/>
              <a:t>en PRE </a:t>
            </a:r>
            <a:r>
              <a:rPr lang="fr-FR" altLang="fr-FR" sz="2400" dirty="0"/>
              <a:t>OP:</a:t>
            </a:r>
          </a:p>
          <a:p>
            <a:pPr>
              <a:buClr>
                <a:schemeClr val="accent2"/>
              </a:buClr>
              <a:buFont typeface="Webdings" charset="0"/>
              <a:buChar char="4"/>
            </a:pPr>
            <a:r>
              <a:rPr lang="fr-FR" altLang="fr-FR" sz="2000" dirty="0"/>
              <a:t>Signes </a:t>
            </a:r>
            <a:r>
              <a:rPr lang="fr-FR" altLang="fr-FR" sz="2000" dirty="0" err="1"/>
              <a:t>impingement</a:t>
            </a:r>
            <a:r>
              <a:rPr lang="fr-FR" altLang="fr-FR" sz="2000" dirty="0"/>
              <a:t> modérés ou isolé.</a:t>
            </a:r>
          </a:p>
          <a:p>
            <a:pPr>
              <a:buClr>
                <a:schemeClr val="accent2"/>
              </a:buClr>
              <a:buFont typeface="Webdings" charset="0"/>
              <a:buChar char="4"/>
            </a:pPr>
            <a:r>
              <a:rPr lang="fr-FR" altLang="fr-FR" sz="2000" dirty="0"/>
              <a:t>Echographie limite, sans épanchement surtout mixte.</a:t>
            </a:r>
          </a:p>
          <a:p>
            <a:pPr>
              <a:buClr>
                <a:schemeClr val="accent2"/>
              </a:buClr>
              <a:buFont typeface="Webdings" charset="0"/>
              <a:buChar char="4"/>
            </a:pPr>
            <a:r>
              <a:rPr lang="fr-FR" altLang="fr-FR" sz="2000" dirty="0"/>
              <a:t>Suspicion lésion associée complexe.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811" y="4493401"/>
            <a:ext cx="3035389" cy="2273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4493400"/>
            <a:ext cx="2514600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4493400"/>
            <a:ext cx="2743638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794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679185"/>
          </a:xfrm>
        </p:spPr>
        <p:txBody>
          <a:bodyPr/>
          <a:lstStyle/>
          <a:p>
            <a:r>
              <a:rPr lang="fr-FR" altLang="fr-FR" sz="3600" dirty="0" smtClean="0">
                <a:solidFill>
                  <a:srgbClr val="FFFF00"/>
                </a:solidFill>
                <a:latin typeface="Arial"/>
                <a:cs typeface="Arial"/>
              </a:rPr>
              <a:t>RÔLE </a:t>
            </a:r>
            <a:r>
              <a:rPr lang="fr-FR" altLang="fr-FR" sz="3600" dirty="0">
                <a:solidFill>
                  <a:srgbClr val="FFFF00"/>
                </a:solidFill>
                <a:latin typeface="Arial"/>
                <a:cs typeface="Arial"/>
              </a:rPr>
              <a:t>IMAGERIE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156280"/>
          </a:xfrm>
        </p:spPr>
        <p:txBody>
          <a:bodyPr>
            <a:normAutofit fontScale="55000" lnSpcReduction="20000"/>
          </a:bodyPr>
          <a:lstStyle/>
          <a:p>
            <a:r>
              <a:rPr lang="fr-FR" altLang="fr-FR" sz="3800" dirty="0"/>
              <a:t>Affirmer la perforation</a:t>
            </a:r>
          </a:p>
          <a:p>
            <a:r>
              <a:rPr lang="fr-FR" altLang="fr-FR" sz="3800" dirty="0" smtClean="0"/>
              <a:t>Situation </a:t>
            </a:r>
            <a:r>
              <a:rPr lang="fr-FR" altLang="fr-FR" sz="3800" dirty="0"/>
              <a:t>exacte</a:t>
            </a:r>
          </a:p>
          <a:p>
            <a:r>
              <a:rPr lang="fr-FR" altLang="fr-FR" sz="3800" dirty="0"/>
              <a:t>T</a:t>
            </a:r>
            <a:r>
              <a:rPr lang="fr-FR" altLang="fr-FR" sz="3800" dirty="0" smtClean="0"/>
              <a:t>aille</a:t>
            </a:r>
            <a:endParaRPr lang="fr-FR" altLang="fr-FR" sz="3800" dirty="0"/>
          </a:p>
          <a:p>
            <a:r>
              <a:rPr lang="fr-FR" altLang="fr-FR" sz="3800" dirty="0"/>
              <a:t>E</a:t>
            </a:r>
            <a:r>
              <a:rPr lang="fr-FR" altLang="fr-FR" sz="3800" dirty="0" smtClean="0"/>
              <a:t>tat </a:t>
            </a:r>
            <a:r>
              <a:rPr lang="fr-FR" altLang="fr-FR" sz="3800" dirty="0"/>
              <a:t>des tendons adjacents</a:t>
            </a:r>
          </a:p>
          <a:p>
            <a:r>
              <a:rPr lang="fr-FR" altLang="fr-FR" sz="3800" dirty="0"/>
              <a:t>E</a:t>
            </a:r>
            <a:r>
              <a:rPr lang="fr-FR" altLang="fr-FR" sz="3800" dirty="0" smtClean="0"/>
              <a:t>tat </a:t>
            </a:r>
            <a:r>
              <a:rPr lang="fr-FR" altLang="fr-FR" sz="3800" dirty="0"/>
              <a:t>des masses musculaires</a:t>
            </a:r>
          </a:p>
          <a:p>
            <a:pPr>
              <a:buFontTx/>
              <a:buNone/>
            </a:pPr>
            <a:endParaRPr lang="fr-FR" altLang="fr-FR" sz="3600" dirty="0"/>
          </a:p>
          <a:p>
            <a:pPr algn="ctr">
              <a:buFontTx/>
              <a:buNone/>
            </a:pPr>
            <a:r>
              <a:rPr lang="fr-FR" altLang="fr-FR" sz="3600" dirty="0"/>
              <a:t>MAIS EGALEMENT…</a:t>
            </a:r>
            <a:r>
              <a:rPr lang="fr-FR" altLang="fr-FR" sz="3600" dirty="0" smtClean="0"/>
              <a:t>.</a:t>
            </a:r>
          </a:p>
          <a:p>
            <a:r>
              <a:rPr lang="fr-FR" altLang="fr-FR" sz="3600" dirty="0"/>
              <a:t>CONFIRMER  OU REORIENTER DONNEES  CLINIQUES</a:t>
            </a:r>
          </a:p>
          <a:p>
            <a:r>
              <a:rPr lang="fr-FR" altLang="fr-FR" sz="3600" dirty="0"/>
              <a:t>BILAN LESIONNEL</a:t>
            </a:r>
          </a:p>
          <a:p>
            <a:r>
              <a:rPr lang="fr-FR" altLang="fr-FR" sz="3600" dirty="0"/>
              <a:t>GUIDE THERAPEUTIQUE</a:t>
            </a:r>
          </a:p>
          <a:p>
            <a:pPr algn="ctr">
              <a:buFontTx/>
              <a:buNone/>
            </a:pPr>
            <a:endParaRPr lang="fr-FR" altLang="fr-FR" dirty="0"/>
          </a:p>
        </p:txBody>
      </p:sp>
      <p:pic>
        <p:nvPicPr>
          <p:cNvPr id="2" name="Image 1" descr="DSCN2743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8094" y="1600200"/>
            <a:ext cx="3170756" cy="2958652"/>
          </a:xfrm>
          <a:prstGeom prst="rect">
            <a:avLst/>
          </a:prstGeom>
        </p:spPr>
      </p:pic>
      <p:cxnSp>
        <p:nvCxnSpPr>
          <p:cNvPr id="4" name="Connecteur droit avec flèche 3"/>
          <p:cNvCxnSpPr/>
          <p:nvPr/>
        </p:nvCxnSpPr>
        <p:spPr>
          <a:xfrm>
            <a:off x="6013203" y="2047680"/>
            <a:ext cx="285109" cy="4838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8793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03680"/>
            <a:ext cx="8229600" cy="1175040"/>
          </a:xfrm>
        </p:spPr>
        <p:txBody>
          <a:bodyPr anchor="t">
            <a:normAutofit/>
          </a:bodyPr>
          <a:lstStyle/>
          <a:p>
            <a:r>
              <a:rPr lang="fr-FR" dirty="0" smtClean="0">
                <a:solidFill>
                  <a:srgbClr val="FFFF00"/>
                </a:solidFill>
                <a:latin typeface="Arial"/>
                <a:cs typeface="Arial"/>
              </a:rPr>
              <a:t>Pathologie Tendineuse</a:t>
            </a:r>
            <a:endParaRPr lang="fr-FR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257799"/>
          </a:xfrm>
        </p:spPr>
        <p:txBody>
          <a:bodyPr>
            <a:normAutofit fontScale="77500" lnSpcReduction="20000"/>
          </a:bodyPr>
          <a:lstStyle/>
          <a:p>
            <a:r>
              <a:rPr lang="fr-FR" dirty="0" smtClean="0"/>
              <a:t>Résulte le plus souvent d’un </a:t>
            </a:r>
            <a:r>
              <a:rPr lang="fr-FR" sz="38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conflit sous Acromial </a:t>
            </a:r>
            <a:r>
              <a:rPr lang="fr-FR" dirty="0" smtClean="0"/>
              <a:t>avec altération progressive des tendons pour aboutir en l’absence de traitement à une rupture</a:t>
            </a:r>
          </a:p>
          <a:p>
            <a:endParaRPr lang="fr-FR" dirty="0" smtClean="0"/>
          </a:p>
          <a:p>
            <a:r>
              <a:rPr lang="fr-FR" sz="3800" u="sng" dirty="0" smtClean="0">
                <a:solidFill>
                  <a:srgbClr val="FFFF00"/>
                </a:solidFill>
              </a:rPr>
              <a:t>Facteur favorisants</a:t>
            </a:r>
          </a:p>
          <a:p>
            <a:pPr lvl="1"/>
            <a:r>
              <a:rPr lang="fr-FR" dirty="0" smtClean="0"/>
              <a:t>Anatomiques : début progressif</a:t>
            </a:r>
          </a:p>
          <a:p>
            <a:pPr lvl="1"/>
            <a:r>
              <a:rPr lang="fr-FR" dirty="0" smtClean="0"/>
              <a:t>Gestuelle sportive et professionnelle : douleur progressive</a:t>
            </a:r>
          </a:p>
          <a:p>
            <a:pPr lvl="1"/>
            <a:r>
              <a:rPr lang="fr-FR" dirty="0" smtClean="0"/>
              <a:t>Traumatiques: début brutal parfois décalé par rapport au trauma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2826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6400"/>
            <a:ext cx="8229600" cy="1045440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rgbClr val="FFFF00"/>
                </a:solidFill>
                <a:latin typeface="Arial"/>
                <a:cs typeface="Arial"/>
              </a:rPr>
              <a:t>F</a:t>
            </a:r>
            <a:r>
              <a:rPr lang="fr-FR" sz="4000" dirty="0" smtClean="0">
                <a:solidFill>
                  <a:srgbClr val="FFFF00"/>
                </a:solidFill>
                <a:latin typeface="Arial"/>
                <a:cs typeface="Arial"/>
              </a:rPr>
              <a:t>acteurs favorisants</a:t>
            </a:r>
            <a:endParaRPr lang="fr-FR" sz="40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4" name="Espace réservé du contenu 3" descr="types acromion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160" y="1702080"/>
            <a:ext cx="5284007" cy="2354717"/>
          </a:xfrm>
        </p:spPr>
      </p:pic>
      <p:pic>
        <p:nvPicPr>
          <p:cNvPr id="5" name="Image 4" descr="Acromion-47.jp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0915" y="1702079"/>
            <a:ext cx="3651669" cy="2354717"/>
          </a:xfrm>
          <a:prstGeom prst="rect">
            <a:avLst/>
          </a:prstGeom>
        </p:spPr>
      </p:pic>
      <p:cxnSp>
        <p:nvCxnSpPr>
          <p:cNvPr id="7" name="Connecteur droit avec flèche 6"/>
          <p:cNvCxnSpPr/>
          <p:nvPr/>
        </p:nvCxnSpPr>
        <p:spPr>
          <a:xfrm>
            <a:off x="6366010" y="2394127"/>
            <a:ext cx="576526" cy="5681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Ju tennis  (25)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8016" y="4211308"/>
            <a:ext cx="3903754" cy="258819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069498" y="1025708"/>
            <a:ext cx="3561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Facteurs anatomiques</a:t>
            </a:r>
            <a:endParaRPr lang="fr-FR" sz="2800" dirty="0"/>
          </a:p>
        </p:txBody>
      </p:sp>
      <p:sp>
        <p:nvSpPr>
          <p:cNvPr id="11" name="ZoneTexte 10"/>
          <p:cNvSpPr txBox="1"/>
          <p:nvPr/>
        </p:nvSpPr>
        <p:spPr>
          <a:xfrm>
            <a:off x="2495335" y="4187070"/>
            <a:ext cx="2684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Facteurs Sportifs </a:t>
            </a:r>
            <a:endParaRPr lang="fr-FR" sz="2800" dirty="0"/>
          </a:p>
        </p:txBody>
      </p:sp>
      <p:pic>
        <p:nvPicPr>
          <p:cNvPr id="12" name="Image 11" descr="tennis Mcenroe (8)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32" y="4128578"/>
            <a:ext cx="2252552" cy="267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38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6525"/>
            <a:ext cx="7772400" cy="934835"/>
          </a:xfrm>
        </p:spPr>
        <p:txBody>
          <a:bodyPr>
            <a:normAutofit/>
          </a:bodyPr>
          <a:lstStyle/>
          <a:p>
            <a:r>
              <a:rPr lang="fr-FR" sz="4400" dirty="0" smtClean="0">
                <a:solidFill>
                  <a:srgbClr val="FFFF00"/>
                </a:solidFill>
                <a:latin typeface="Arial"/>
                <a:cs typeface="Arial"/>
              </a:rPr>
              <a:t>Test </a:t>
            </a:r>
            <a:r>
              <a:rPr lang="fr-FR" sz="4400" dirty="0">
                <a:solidFill>
                  <a:srgbClr val="FFFF00"/>
                </a:solidFill>
                <a:latin typeface="Arial"/>
                <a:cs typeface="Arial"/>
              </a:rPr>
              <a:t>de Conflit</a:t>
            </a:r>
          </a:p>
        </p:txBody>
      </p:sp>
      <p:sp>
        <p:nvSpPr>
          <p:cNvPr id="447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219200"/>
            <a:ext cx="8686800" cy="5181600"/>
          </a:xfrm>
        </p:spPr>
        <p:txBody>
          <a:bodyPr>
            <a:normAutofit/>
          </a:bodyPr>
          <a:lstStyle/>
          <a:p>
            <a:pPr algn="l"/>
            <a:r>
              <a:rPr lang="fr-FR" sz="3200" dirty="0">
                <a:latin typeface="Arial"/>
                <a:cs typeface="Arial"/>
              </a:rPr>
              <a:t>Test de </a:t>
            </a:r>
            <a:r>
              <a:rPr lang="fr-FR" sz="3200" dirty="0" err="1" smtClean="0">
                <a:latin typeface="Arial"/>
                <a:cs typeface="Arial"/>
              </a:rPr>
              <a:t>Neer</a:t>
            </a:r>
            <a:r>
              <a:rPr lang="fr-FR" sz="3200" dirty="0">
                <a:latin typeface="Arial"/>
                <a:cs typeface="Arial"/>
              </a:rPr>
              <a:t> </a:t>
            </a:r>
            <a:r>
              <a:rPr lang="fr-FR" sz="3200" dirty="0" smtClean="0">
                <a:latin typeface="Arial"/>
                <a:cs typeface="Arial"/>
              </a:rPr>
              <a:t> 1972</a:t>
            </a:r>
            <a:endParaRPr lang="fr-FR" sz="2400" dirty="0">
              <a:latin typeface="Arial"/>
              <a:cs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61" y="2506924"/>
            <a:ext cx="3939685" cy="418907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028" y="2509890"/>
            <a:ext cx="4237252" cy="418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06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629745"/>
          </a:xfrm>
        </p:spPr>
        <p:txBody>
          <a:bodyPr>
            <a:noAutofit/>
          </a:bodyPr>
          <a:lstStyle/>
          <a:p>
            <a:r>
              <a:rPr lang="fr-FR" sz="4400" b="0" dirty="0">
                <a:solidFill>
                  <a:srgbClr val="FFFF00"/>
                </a:solidFill>
                <a:latin typeface="Arial"/>
                <a:cs typeface="Arial"/>
              </a:rPr>
              <a:t>Tests de Conflit</a:t>
            </a:r>
            <a:endParaRPr lang="fr-FR" sz="44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4505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937172"/>
            <a:ext cx="9144000" cy="4624552"/>
          </a:xfrm>
        </p:spPr>
        <p:txBody>
          <a:bodyPr>
            <a:normAutofit/>
          </a:bodyPr>
          <a:lstStyle/>
          <a:p>
            <a:pPr algn="l"/>
            <a:r>
              <a:rPr lang="fr-FR" sz="2400" dirty="0" smtClean="0">
                <a:latin typeface="Arial"/>
                <a:cs typeface="Arial"/>
              </a:rPr>
              <a:t>Test </a:t>
            </a:r>
            <a:r>
              <a:rPr lang="fr-FR" sz="2400" dirty="0">
                <a:latin typeface="Arial"/>
                <a:cs typeface="Arial"/>
              </a:rPr>
              <a:t>de </a:t>
            </a:r>
            <a:r>
              <a:rPr lang="fr-FR" sz="2400" dirty="0" err="1">
                <a:latin typeface="Arial"/>
                <a:cs typeface="Arial"/>
              </a:rPr>
              <a:t>Jobe</a:t>
            </a:r>
            <a:endParaRPr lang="fr-FR" sz="2400" dirty="0">
              <a:latin typeface="Arial"/>
              <a:cs typeface="Arial"/>
            </a:endParaRPr>
          </a:p>
          <a:p>
            <a:pPr algn="l"/>
            <a:endParaRPr lang="fr-FR" sz="2400" dirty="0" smtClean="0">
              <a:latin typeface="Arial"/>
              <a:cs typeface="Arial"/>
            </a:endParaRPr>
          </a:p>
          <a:p>
            <a:pPr algn="l"/>
            <a:endParaRPr lang="fr-FR" sz="2400" dirty="0">
              <a:latin typeface="Arial"/>
              <a:cs typeface="Arial"/>
            </a:endParaRPr>
          </a:p>
          <a:p>
            <a:pPr algn="l"/>
            <a:endParaRPr lang="fr-FR" sz="2400" dirty="0">
              <a:latin typeface="Arial"/>
              <a:cs typeface="Arial"/>
            </a:endParaRPr>
          </a:p>
          <a:p>
            <a:pPr algn="l"/>
            <a:r>
              <a:rPr lang="fr-FR" sz="2400" dirty="0" smtClean="0">
                <a:latin typeface="Arial"/>
                <a:cs typeface="Arial"/>
              </a:rPr>
              <a:t>Test </a:t>
            </a:r>
            <a:r>
              <a:rPr lang="fr-FR" sz="2400" dirty="0">
                <a:latin typeface="Arial"/>
                <a:cs typeface="Arial"/>
              </a:rPr>
              <a:t>de Hawkins          </a:t>
            </a:r>
            <a:r>
              <a:rPr lang="fr-FR" sz="2400" dirty="0" smtClean="0">
                <a:latin typeface="Arial"/>
                <a:cs typeface="Arial"/>
              </a:rPr>
              <a:t>				Test de </a:t>
            </a:r>
            <a:r>
              <a:rPr lang="fr-FR" sz="2400" dirty="0" err="1">
                <a:latin typeface="Arial"/>
                <a:cs typeface="Arial"/>
              </a:rPr>
              <a:t>Yocum</a:t>
            </a:r>
            <a:endParaRPr lang="fr-FR" sz="2400" dirty="0">
              <a:latin typeface="Arial"/>
              <a:cs typeface="Arial"/>
            </a:endParaRPr>
          </a:p>
          <a:p>
            <a:pPr algn="l"/>
            <a:endParaRPr lang="fr-FR" dirty="0"/>
          </a:p>
          <a:p>
            <a:pPr algn="l"/>
            <a:r>
              <a:rPr lang="fr-FR" dirty="0"/>
              <a:t>					</a:t>
            </a:r>
          </a:p>
        </p:txBody>
      </p:sp>
      <p:pic>
        <p:nvPicPr>
          <p:cNvPr id="450565" name="Picture 5" descr="DSCN3773.JPG                                                   00142C08Macintosh HD 2                 B823DD94:"/>
          <p:cNvPicPr>
            <a:picLocks noChangeAspect="1" noChangeArrowheads="1"/>
          </p:cNvPicPr>
          <p:nvPr/>
        </p:nvPicPr>
        <p:blipFill>
          <a:blip r:embed="rId2" cstate="email">
            <a:lum bright="6000" contras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1279" y="3477784"/>
            <a:ext cx="2768507" cy="333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66" name="Picture 6" descr="DSCN3786.JPG                                                   0014344EMacintosh HD 2                 B823DD94: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6707" y="3987862"/>
            <a:ext cx="3131015" cy="284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1707" y="941995"/>
            <a:ext cx="31750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74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1007241"/>
          </a:xfrm>
        </p:spPr>
        <p:txBody>
          <a:bodyPr>
            <a:normAutofit/>
          </a:bodyPr>
          <a:lstStyle/>
          <a:p>
            <a:r>
              <a:rPr lang="fr-FR" sz="4400" dirty="0">
                <a:solidFill>
                  <a:srgbClr val="FFFF00"/>
                </a:solidFill>
                <a:latin typeface="Arial"/>
                <a:cs typeface="Arial"/>
              </a:rPr>
              <a:t>Tests de la coiffe</a:t>
            </a:r>
          </a:p>
        </p:txBody>
      </p:sp>
      <p:sp>
        <p:nvSpPr>
          <p:cNvPr id="4403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007241"/>
            <a:ext cx="5448630" cy="4712137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fr-FR" sz="4000" dirty="0">
                <a:solidFill>
                  <a:srgbClr val="FFFF00"/>
                </a:solidFill>
              </a:rPr>
              <a:t>Tests </a:t>
            </a:r>
            <a:r>
              <a:rPr lang="fr-FR" sz="4000" dirty="0" smtClean="0">
                <a:solidFill>
                  <a:srgbClr val="FFFF00"/>
                </a:solidFill>
              </a:rPr>
              <a:t>d’intégrité</a:t>
            </a:r>
            <a:endParaRPr lang="fr-FR" sz="2400" dirty="0">
              <a:solidFill>
                <a:srgbClr val="FFFF00"/>
              </a:solidFill>
            </a:endParaRPr>
          </a:p>
          <a:p>
            <a:pPr marL="457200" lvl="1" indent="0" algn="l">
              <a:buFontTx/>
              <a:buChar char="-"/>
            </a:pPr>
            <a:r>
              <a:rPr lang="fr-FR" sz="2900" dirty="0" smtClean="0"/>
              <a:t>Lift </a:t>
            </a:r>
            <a:r>
              <a:rPr lang="fr-FR" sz="2900" dirty="0"/>
              <a:t>off </a:t>
            </a:r>
            <a:r>
              <a:rPr lang="fr-FR" sz="2900" dirty="0" smtClean="0"/>
              <a:t> ou Gerber</a:t>
            </a:r>
          </a:p>
          <a:p>
            <a:pPr lvl="2" algn="l">
              <a:buFontTx/>
              <a:buChar char="-"/>
            </a:pPr>
            <a:r>
              <a:rPr lang="fr-FR" sz="2500" dirty="0" smtClean="0"/>
              <a:t> </a:t>
            </a:r>
            <a:r>
              <a:rPr lang="fr-FR" dirty="0" smtClean="0"/>
              <a:t>Déficit sous scapulaire</a:t>
            </a:r>
            <a:endParaRPr lang="fr-FR" sz="2500" dirty="0"/>
          </a:p>
          <a:p>
            <a:pPr marL="457200" lvl="1" indent="0" algn="l">
              <a:buFontTx/>
              <a:buChar char="-"/>
            </a:pPr>
            <a:r>
              <a:rPr lang="fr-FR" sz="2600" dirty="0" err="1" smtClean="0"/>
              <a:t>Belly</a:t>
            </a:r>
            <a:r>
              <a:rPr lang="fr-FR" sz="2600" dirty="0" smtClean="0"/>
              <a:t> </a:t>
            </a:r>
            <a:r>
              <a:rPr lang="fr-FR" sz="2600" dirty="0" err="1" smtClean="0"/>
              <a:t>press</a:t>
            </a:r>
            <a:r>
              <a:rPr lang="fr-FR" sz="2600" dirty="0" smtClean="0"/>
              <a:t> test</a:t>
            </a:r>
          </a:p>
          <a:p>
            <a:pPr lvl="2" algn="l">
              <a:buFontTx/>
              <a:buChar char="-"/>
            </a:pPr>
            <a:r>
              <a:rPr lang="fr-FR" sz="2000" dirty="0" smtClean="0"/>
              <a:t>Déficit du sous scapulaire</a:t>
            </a:r>
          </a:p>
          <a:p>
            <a:pPr marL="457200" lvl="1" indent="0" algn="l">
              <a:buFontTx/>
              <a:buChar char="-"/>
            </a:pPr>
            <a:endParaRPr lang="fr-FR" sz="2600" dirty="0"/>
          </a:p>
          <a:p>
            <a:pPr marL="457200" lvl="1" indent="0" algn="l"/>
            <a:endParaRPr lang="fr-FR" sz="2600" dirty="0"/>
          </a:p>
          <a:p>
            <a:pPr marL="457200" lvl="1" indent="0" algn="l">
              <a:buFontTx/>
              <a:buChar char="-"/>
            </a:pPr>
            <a:r>
              <a:rPr lang="fr-FR" sz="2600" dirty="0" smtClean="0"/>
              <a:t>Signe du Clairon</a:t>
            </a:r>
          </a:p>
          <a:p>
            <a:pPr lvl="2" algn="l">
              <a:buFontTx/>
              <a:buChar char="-"/>
            </a:pPr>
            <a:r>
              <a:rPr lang="fr-FR" sz="2000" dirty="0" smtClean="0"/>
              <a:t>Déficit des rotateurs externes</a:t>
            </a:r>
            <a:endParaRPr lang="fr-FR" sz="2000" dirty="0"/>
          </a:p>
        </p:txBody>
      </p:sp>
      <p:pic>
        <p:nvPicPr>
          <p:cNvPr id="4" name="Picture 4" descr="DSCN3769.JPG                                                   00142C08Macintosh HD 2                 B823DD94: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5679" y="1007242"/>
            <a:ext cx="3328321" cy="176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SCN3771.JPG                                                   00142C08Macintosh HD 2                 B823DD94: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4369" y="2631090"/>
            <a:ext cx="17494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DSCN3788.JPG                                                   0014344EMacintosh HD 2                 B823DD94:"/>
          <p:cNvPicPr>
            <a:picLocks noChangeAspect="1" noChangeArrowheads="1"/>
          </p:cNvPicPr>
          <p:nvPr/>
        </p:nvPicPr>
        <p:blipFill>
          <a:blip r:embed="rId4" cstate="email">
            <a:lum contras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8630" y="4723962"/>
            <a:ext cx="3695370" cy="213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636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52400"/>
            <a:ext cx="8839200" cy="666466"/>
          </a:xfrm>
        </p:spPr>
        <p:txBody>
          <a:bodyPr anchor="t">
            <a:normAutofit fontScale="90000"/>
          </a:bodyPr>
          <a:lstStyle/>
          <a:p>
            <a:r>
              <a:rPr lang="fr-FR" sz="4000" b="0" dirty="0" err="1">
                <a:solidFill>
                  <a:srgbClr val="FFFF00"/>
                </a:solidFill>
              </a:rPr>
              <a:t>External</a:t>
            </a:r>
            <a:r>
              <a:rPr lang="fr-FR" sz="4000" b="0" dirty="0">
                <a:solidFill>
                  <a:srgbClr val="FFFF00"/>
                </a:solidFill>
              </a:rPr>
              <a:t> </a:t>
            </a:r>
            <a:r>
              <a:rPr lang="fr-FR" sz="4000" b="0" dirty="0" smtClean="0">
                <a:solidFill>
                  <a:srgbClr val="FFFF00"/>
                </a:solidFill>
              </a:rPr>
              <a:t>Rotation </a:t>
            </a:r>
            <a:r>
              <a:rPr lang="fr-FR" sz="4000" dirty="0" err="1">
                <a:solidFill>
                  <a:srgbClr val="FFFF00"/>
                </a:solidFill>
              </a:rPr>
              <a:t>L</a:t>
            </a:r>
            <a:r>
              <a:rPr lang="fr-FR" sz="4000" b="0" dirty="0" err="1" smtClean="0">
                <a:solidFill>
                  <a:srgbClr val="FFFF00"/>
                </a:solidFill>
              </a:rPr>
              <a:t>ag</a:t>
            </a:r>
            <a:r>
              <a:rPr lang="fr-FR" sz="4000" b="0" dirty="0" smtClean="0">
                <a:solidFill>
                  <a:srgbClr val="FFFF00"/>
                </a:solidFill>
              </a:rPr>
              <a:t> </a:t>
            </a:r>
            <a:r>
              <a:rPr lang="fr-FR" sz="4000" dirty="0" err="1">
                <a:solidFill>
                  <a:srgbClr val="FFFF00"/>
                </a:solidFill>
              </a:rPr>
              <a:t>S</a:t>
            </a:r>
            <a:r>
              <a:rPr lang="fr-FR" sz="4000" b="0" dirty="0" err="1" smtClean="0">
                <a:solidFill>
                  <a:srgbClr val="FFFF00"/>
                </a:solidFill>
              </a:rPr>
              <a:t>ign</a:t>
            </a:r>
            <a:endParaRPr lang="fr-FR" sz="4000" dirty="0">
              <a:solidFill>
                <a:srgbClr val="FFFF00"/>
              </a:solidFill>
            </a:endParaRPr>
          </a:p>
        </p:txBody>
      </p:sp>
      <p:sp>
        <p:nvSpPr>
          <p:cNvPr id="443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200400"/>
            <a:ext cx="9144000" cy="2876550"/>
          </a:xfrm>
        </p:spPr>
        <p:txBody>
          <a:bodyPr>
            <a:normAutofit fontScale="77500" lnSpcReduction="20000"/>
          </a:bodyPr>
          <a:lstStyle/>
          <a:p>
            <a:r>
              <a:rPr lang="fr-FR" sz="2400" dirty="0"/>
              <a:t>Impossibilité de tenir la rotation externe: </a:t>
            </a:r>
            <a:r>
              <a:rPr lang="fr-FR" sz="2400" dirty="0" smtClean="0"/>
              <a:t>rupture des supra </a:t>
            </a:r>
            <a:r>
              <a:rPr lang="fr-FR" sz="2400" dirty="0"/>
              <a:t>et </a:t>
            </a:r>
            <a:r>
              <a:rPr lang="fr-FR" sz="2400" dirty="0" smtClean="0"/>
              <a:t>infra-</a:t>
            </a:r>
            <a:r>
              <a:rPr lang="fr-FR" sz="2400" dirty="0" err="1" smtClean="0"/>
              <a:t>spinatus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pPr algn="l"/>
            <a:r>
              <a:rPr lang="fr-FR" dirty="0"/>
              <a:t>         </a:t>
            </a:r>
            <a:r>
              <a:rPr lang="fr-FR" sz="4100" dirty="0">
                <a:solidFill>
                  <a:srgbClr val="FFFF00"/>
                </a:solidFill>
              </a:rPr>
              <a:t>Drop </a:t>
            </a:r>
            <a:r>
              <a:rPr lang="fr-FR" sz="4100" dirty="0" err="1">
                <a:solidFill>
                  <a:srgbClr val="FFFF00"/>
                </a:solidFill>
              </a:rPr>
              <a:t>sign</a:t>
            </a:r>
            <a:endParaRPr lang="fr-FR" sz="4100" dirty="0">
              <a:solidFill>
                <a:srgbClr val="FFFF00"/>
              </a:solidFill>
            </a:endParaRPr>
          </a:p>
          <a:p>
            <a:pPr algn="l"/>
            <a:r>
              <a:rPr lang="fr-FR" dirty="0"/>
              <a:t>        </a:t>
            </a:r>
            <a:r>
              <a:rPr lang="fr-FR" dirty="0" smtClean="0"/>
              <a:t>		</a:t>
            </a:r>
            <a:r>
              <a:rPr lang="fr-FR" sz="2600" dirty="0" smtClean="0">
                <a:latin typeface="Arial"/>
                <a:cs typeface="Arial"/>
              </a:rPr>
              <a:t>Déficit infra-</a:t>
            </a:r>
            <a:r>
              <a:rPr lang="fr-FR" sz="2600" dirty="0" err="1" smtClean="0">
                <a:latin typeface="Arial"/>
                <a:cs typeface="Arial"/>
              </a:rPr>
              <a:t>spinatus</a:t>
            </a:r>
            <a:endParaRPr lang="fr-FR" sz="2600" dirty="0">
              <a:latin typeface="Arial"/>
              <a:cs typeface="Arial"/>
            </a:endParaRPr>
          </a:p>
        </p:txBody>
      </p:sp>
      <p:pic>
        <p:nvPicPr>
          <p:cNvPr id="443396" name="Picture 4" descr="DSCN3774.JPG                                                   00142C08Macintosh HD 2                 B823DD94: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934100"/>
            <a:ext cx="5186363" cy="205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397" name="Picture 5" descr="DSCN3772.JPG                                                   00142C08Macintosh HD 2                 B823DD94: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3007" y="3718241"/>
            <a:ext cx="2330756" cy="299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60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7760"/>
            <a:ext cx="8229600" cy="1045440"/>
          </a:xfrm>
        </p:spPr>
        <p:txBody>
          <a:bodyPr>
            <a:normAutofit/>
          </a:bodyPr>
          <a:lstStyle/>
          <a:p>
            <a:r>
              <a:rPr lang="fr-FR" dirty="0" smtClean="0"/>
              <a:t>Pathologie tendineuse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6844" y="1218240"/>
            <a:ext cx="8619956" cy="5425921"/>
          </a:xfrm>
        </p:spPr>
        <p:txBody>
          <a:bodyPr anchor="t">
            <a:normAutofit/>
          </a:bodyPr>
          <a:lstStyle/>
          <a:p>
            <a:r>
              <a:rPr lang="fr-FR" sz="2400" dirty="0" smtClean="0"/>
              <a:t>Traitement médical +++</a:t>
            </a:r>
            <a:endParaRPr lang="fr-FR" sz="2400" dirty="0"/>
          </a:p>
          <a:p>
            <a:pPr lvl="2"/>
            <a:r>
              <a:rPr lang="fr-FR" sz="1800" dirty="0" smtClean="0"/>
              <a:t>calmer la douleur des antalgiques à la </a:t>
            </a:r>
            <a:r>
              <a:rPr lang="fr-FR" sz="1800" dirty="0" err="1" smtClean="0"/>
              <a:t>burso</a:t>
            </a:r>
            <a:endParaRPr lang="fr-FR" sz="1800" dirty="0" smtClean="0"/>
          </a:p>
          <a:p>
            <a:pPr lvl="2"/>
            <a:r>
              <a:rPr lang="fr-FR" sz="1800" dirty="0" smtClean="0"/>
              <a:t>Rééducation +++</a:t>
            </a:r>
          </a:p>
          <a:p>
            <a:r>
              <a:rPr lang="fr-FR" sz="2400" dirty="0" smtClean="0"/>
              <a:t>Traitement chirurgical en cas d'</a:t>
            </a:r>
            <a:r>
              <a:rPr lang="fr-FR" sz="2400" dirty="0"/>
              <a:t>é</a:t>
            </a:r>
            <a:r>
              <a:rPr lang="fr-FR" sz="2400" dirty="0" smtClean="0"/>
              <a:t>chec</a:t>
            </a:r>
          </a:p>
          <a:p>
            <a:pPr lvl="2"/>
            <a:r>
              <a:rPr lang="fr-FR" sz="1800" dirty="0" smtClean="0"/>
              <a:t>Coiffe intacte : </a:t>
            </a:r>
            <a:r>
              <a:rPr lang="fr-FR" sz="1800" dirty="0" err="1" smtClean="0"/>
              <a:t>acromioplastie</a:t>
            </a:r>
            <a:endParaRPr lang="fr-FR" sz="1800" dirty="0" smtClean="0"/>
          </a:p>
          <a:p>
            <a:pPr lvl="2"/>
            <a:r>
              <a:rPr lang="fr-FR" sz="1800" dirty="0" smtClean="0"/>
              <a:t>Coiffe rompue : réparation sous scopie</a:t>
            </a:r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endParaRPr lang="fr-FR" dirty="0"/>
          </a:p>
        </p:txBody>
      </p:sp>
      <p:pic>
        <p:nvPicPr>
          <p:cNvPr id="4" name="Image 3" descr="Acromio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7899" y="1393114"/>
            <a:ext cx="2801058" cy="2398004"/>
          </a:xfrm>
          <a:prstGeom prst="rect">
            <a:avLst/>
          </a:prstGeom>
        </p:spPr>
      </p:pic>
      <p:pic>
        <p:nvPicPr>
          <p:cNvPr id="5" name="Image 4" descr="perf coiffe avec biceps_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7900" y="3807830"/>
            <a:ext cx="2801058" cy="2833162"/>
          </a:xfrm>
          <a:prstGeom prst="rect">
            <a:avLst/>
          </a:prstGeom>
        </p:spPr>
      </p:pic>
      <p:pic>
        <p:nvPicPr>
          <p:cNvPr id="6" name="Image 5" descr="suture coiff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3214" y="4407023"/>
            <a:ext cx="3275338" cy="230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55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811048"/>
          </a:xfrm>
        </p:spPr>
        <p:txBody>
          <a:bodyPr>
            <a:normAutofit fontScale="90000"/>
          </a:bodyPr>
          <a:lstStyle/>
          <a:p>
            <a:r>
              <a:rPr lang="fr-FR" dirty="0"/>
              <a:t>Interrogatoire</a:t>
            </a:r>
          </a:p>
        </p:txBody>
      </p:sp>
      <p:sp>
        <p:nvSpPr>
          <p:cNvPr id="4382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963448"/>
            <a:ext cx="8077200" cy="5665952"/>
          </a:xfrm>
        </p:spPr>
        <p:txBody>
          <a:bodyPr>
            <a:normAutofit/>
          </a:bodyPr>
          <a:lstStyle/>
          <a:p>
            <a:pPr algn="l">
              <a:lnSpc>
                <a:spcPct val="110000"/>
              </a:lnSpc>
            </a:pPr>
            <a:r>
              <a:rPr lang="fr-FR" sz="2200" b="1" dirty="0"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/>
                <a:cs typeface="Arial"/>
              </a:rPr>
              <a:t>Antécédents </a:t>
            </a:r>
            <a:endParaRPr lang="fr-FR" sz="2200" b="1" dirty="0" smtClean="0">
              <a:solidFill>
                <a:srgbClr val="FFFF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/>
              <a:cs typeface="Arial"/>
            </a:endParaRPr>
          </a:p>
          <a:p>
            <a:pPr algn="l">
              <a:lnSpc>
                <a:spcPct val="110000"/>
              </a:lnSpc>
            </a:pPr>
            <a:r>
              <a:rPr lang="fr-FR" sz="2200" dirty="0">
                <a:latin typeface="Arial"/>
                <a:cs typeface="Arial"/>
              </a:rPr>
              <a:t>	</a:t>
            </a:r>
            <a:r>
              <a:rPr lang="fr-FR" sz="2200" dirty="0" smtClean="0">
                <a:latin typeface="Arial"/>
                <a:cs typeface="Arial"/>
              </a:rPr>
              <a:t>contexte </a:t>
            </a:r>
            <a:r>
              <a:rPr lang="fr-FR" sz="2200" dirty="0">
                <a:latin typeface="Arial"/>
                <a:cs typeface="Arial"/>
              </a:rPr>
              <a:t>pathologique</a:t>
            </a:r>
          </a:p>
          <a:p>
            <a:pPr algn="l">
              <a:lnSpc>
                <a:spcPct val="110000"/>
              </a:lnSpc>
            </a:pPr>
            <a:r>
              <a:rPr lang="fr-FR" sz="2200" dirty="0">
                <a:latin typeface="Arial"/>
                <a:cs typeface="Arial"/>
              </a:rPr>
              <a:t>	Traumatisme ou micro traumatismes</a:t>
            </a:r>
          </a:p>
          <a:p>
            <a:pPr algn="l">
              <a:lnSpc>
                <a:spcPct val="110000"/>
              </a:lnSpc>
            </a:pPr>
            <a:r>
              <a:rPr lang="fr-FR" sz="2200" dirty="0">
                <a:latin typeface="Arial"/>
                <a:cs typeface="Arial"/>
              </a:rPr>
              <a:t>	latéralité, sports ?</a:t>
            </a:r>
          </a:p>
          <a:p>
            <a:pPr algn="l">
              <a:lnSpc>
                <a:spcPct val="110000"/>
              </a:lnSpc>
            </a:pPr>
            <a:r>
              <a:rPr lang="fr-FR" sz="2200" dirty="0">
                <a:latin typeface="Arial"/>
                <a:cs typeface="Arial"/>
              </a:rPr>
              <a:t> </a:t>
            </a:r>
            <a:r>
              <a:rPr lang="fr-FR" sz="2200" dirty="0">
                <a:solidFill>
                  <a:srgbClr val="FFFF00"/>
                </a:solidFill>
                <a:latin typeface="Arial"/>
                <a:cs typeface="Arial"/>
              </a:rPr>
              <a:t>Caractère de la douleur</a:t>
            </a:r>
          </a:p>
          <a:p>
            <a:pPr algn="l">
              <a:lnSpc>
                <a:spcPct val="110000"/>
              </a:lnSpc>
            </a:pPr>
            <a:r>
              <a:rPr lang="fr-FR" sz="2200" dirty="0">
                <a:latin typeface="Arial"/>
                <a:cs typeface="Arial"/>
              </a:rPr>
              <a:t>	mode de début, </a:t>
            </a:r>
            <a:r>
              <a:rPr lang="fr-FR" sz="2200" dirty="0" smtClean="0">
                <a:latin typeface="Arial"/>
                <a:cs typeface="Arial"/>
              </a:rPr>
              <a:t>Horaire</a:t>
            </a:r>
            <a:endParaRPr lang="fr-FR" sz="2200" dirty="0">
              <a:latin typeface="Arial"/>
              <a:cs typeface="Arial"/>
            </a:endParaRPr>
          </a:p>
          <a:p>
            <a:pPr algn="l">
              <a:lnSpc>
                <a:spcPct val="110000"/>
              </a:lnSpc>
            </a:pPr>
            <a:r>
              <a:rPr lang="fr-FR" sz="2200" dirty="0">
                <a:latin typeface="Arial"/>
                <a:cs typeface="Arial"/>
              </a:rPr>
              <a:t>	siège</a:t>
            </a:r>
          </a:p>
          <a:p>
            <a:pPr algn="l"/>
            <a:r>
              <a:rPr lang="fr-FR" sz="2200" dirty="0" smtClean="0">
                <a:solidFill>
                  <a:srgbClr val="FFFF00"/>
                </a:solidFill>
                <a:latin typeface="Arial"/>
                <a:cs typeface="Arial"/>
              </a:rPr>
              <a:t>Impotence </a:t>
            </a:r>
            <a:r>
              <a:rPr lang="fr-FR" sz="2200" dirty="0">
                <a:solidFill>
                  <a:srgbClr val="FFFF00"/>
                </a:solidFill>
                <a:latin typeface="Arial"/>
                <a:cs typeface="Arial"/>
              </a:rPr>
              <a:t>fonctionnelle</a:t>
            </a:r>
          </a:p>
          <a:p>
            <a:pPr lvl="1" algn="l"/>
            <a:r>
              <a:rPr lang="fr-FR" sz="2200" dirty="0">
                <a:latin typeface="Arial"/>
                <a:cs typeface="Arial"/>
              </a:rPr>
              <a:t>a</a:t>
            </a:r>
            <a:r>
              <a:rPr lang="fr-FR" sz="2200" dirty="0" smtClean="0">
                <a:latin typeface="Arial"/>
                <a:cs typeface="Arial"/>
              </a:rPr>
              <a:t>bsolue  </a:t>
            </a:r>
            <a:r>
              <a:rPr lang="fr-FR" sz="2200" dirty="0">
                <a:latin typeface="Arial"/>
                <a:cs typeface="Arial"/>
              </a:rPr>
              <a:t>r</a:t>
            </a:r>
            <a:r>
              <a:rPr lang="fr-FR" sz="2200" dirty="0" smtClean="0">
                <a:latin typeface="Arial"/>
                <a:cs typeface="Arial"/>
              </a:rPr>
              <a:t>elative</a:t>
            </a:r>
            <a:endParaRPr lang="fr-FR" sz="2200" dirty="0">
              <a:latin typeface="Arial"/>
              <a:cs typeface="Arial"/>
            </a:endParaRPr>
          </a:p>
          <a:p>
            <a:pPr lvl="1" algn="l"/>
            <a:r>
              <a:rPr lang="fr-FR" sz="2200" dirty="0" smtClean="0">
                <a:latin typeface="Arial"/>
                <a:cs typeface="Arial"/>
              </a:rPr>
              <a:t>faiblesse </a:t>
            </a:r>
            <a:r>
              <a:rPr lang="fr-FR" sz="2200" dirty="0">
                <a:latin typeface="Arial"/>
                <a:cs typeface="Arial"/>
              </a:rPr>
              <a:t>musculaire, </a:t>
            </a:r>
            <a:r>
              <a:rPr lang="fr-FR" sz="2200" dirty="0" smtClean="0">
                <a:latin typeface="Arial"/>
                <a:cs typeface="Arial"/>
              </a:rPr>
              <a:t>fatigabilité</a:t>
            </a:r>
          </a:p>
          <a:p>
            <a:pPr lvl="1" algn="l"/>
            <a:r>
              <a:rPr lang="fr-FR" sz="2200" dirty="0" smtClean="0">
                <a:latin typeface="Arial"/>
                <a:cs typeface="Arial"/>
              </a:rPr>
              <a:t>passages </a:t>
            </a:r>
            <a:r>
              <a:rPr lang="fr-FR" sz="2200" dirty="0">
                <a:latin typeface="Arial"/>
                <a:cs typeface="Arial"/>
              </a:rPr>
              <a:t>douloureux  ou ressauts</a:t>
            </a:r>
          </a:p>
          <a:p>
            <a:pPr algn="l">
              <a:lnSpc>
                <a:spcPct val="110000"/>
              </a:lnSpc>
            </a:pPr>
            <a:endParaRPr lang="fr-FR" sz="2600" dirty="0">
              <a:latin typeface="Arial"/>
              <a:cs typeface="Arial"/>
            </a:endParaRPr>
          </a:p>
          <a:p>
            <a:endParaRPr lang="fr-FR" dirty="0"/>
          </a:p>
        </p:txBody>
      </p:sp>
      <p:pic>
        <p:nvPicPr>
          <p:cNvPr id="4" name="Picture 4" descr="tennis service                                                 00000D00&#10;LaCie disk                     BD787DCB: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2652" y="1385201"/>
            <a:ext cx="2379663" cy="339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Lutte                                                          00001004&#10;LaCie disk                     BD787DCB: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8627" y="4787551"/>
            <a:ext cx="2796189" cy="194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019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2423"/>
          </a:xfrm>
        </p:spPr>
        <p:txBody>
          <a:bodyPr>
            <a:normAutofit/>
          </a:bodyPr>
          <a:lstStyle/>
          <a:p>
            <a:r>
              <a:rPr lang="fr-FR" sz="4400" dirty="0" smtClean="0">
                <a:solidFill>
                  <a:srgbClr val="FFFF00"/>
                </a:solidFill>
                <a:latin typeface="Arial"/>
                <a:cs typeface="Arial"/>
              </a:rPr>
              <a:t>Pathologie du long Biceps</a:t>
            </a:r>
            <a:endParaRPr lang="fr-FR" sz="44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802155"/>
            <a:ext cx="8686800" cy="3902146"/>
          </a:xfrm>
        </p:spPr>
        <p:txBody>
          <a:bodyPr anchor="t">
            <a:normAutofit fontScale="77500" lnSpcReduction="20000"/>
          </a:bodyPr>
          <a:lstStyle/>
          <a:p>
            <a:r>
              <a:rPr lang="fr-FR" dirty="0" smtClean="0"/>
              <a:t>Tendinopathie du long biceps</a:t>
            </a:r>
          </a:p>
          <a:p>
            <a:pPr lvl="1">
              <a:buFont typeface="Arial"/>
              <a:buChar char="•"/>
            </a:pPr>
            <a:r>
              <a:rPr lang="fr-FR" sz="2600" dirty="0" smtClean="0"/>
              <a:t>douleur </a:t>
            </a:r>
            <a:r>
              <a:rPr lang="fr-FR" sz="2600" dirty="0" err="1" smtClean="0"/>
              <a:t>ant</a:t>
            </a:r>
            <a:r>
              <a:rPr lang="fr-FR" sz="2600" dirty="0" smtClean="0"/>
              <a:t> gouttière</a:t>
            </a:r>
          </a:p>
          <a:p>
            <a:pPr lvl="1">
              <a:buFont typeface="Arial"/>
              <a:buChar char="•"/>
            </a:pPr>
            <a:r>
              <a:rPr lang="fr-FR" sz="2600" dirty="0" smtClean="0"/>
              <a:t>signes de conflit souvent +</a:t>
            </a:r>
          </a:p>
          <a:p>
            <a:r>
              <a:rPr lang="fr-FR" dirty="0" smtClean="0"/>
              <a:t>Intriquée avec sous scapulaire</a:t>
            </a:r>
          </a:p>
          <a:p>
            <a:pPr marL="742950" lvl="2" indent="-342900"/>
            <a:r>
              <a:rPr lang="fr-FR" dirty="0"/>
              <a:t>signes de sous </a:t>
            </a:r>
            <a:r>
              <a:rPr lang="fr-FR" dirty="0" err="1"/>
              <a:t>scap</a:t>
            </a:r>
            <a:r>
              <a:rPr lang="fr-FR" dirty="0"/>
              <a:t> souvent </a:t>
            </a:r>
            <a:r>
              <a:rPr lang="fr-FR" dirty="0" smtClean="0"/>
              <a:t>+</a:t>
            </a:r>
          </a:p>
          <a:p>
            <a:r>
              <a:rPr lang="fr-FR" dirty="0" smtClean="0"/>
              <a:t>Peut aboutir à la section thérapeutique</a:t>
            </a:r>
          </a:p>
          <a:p>
            <a:pPr marL="0" indent="0">
              <a:buNone/>
            </a:pPr>
            <a:r>
              <a:rPr lang="fr-FR" dirty="0" smtClean="0"/>
              <a:t> 		   ou la rupture spontanée</a:t>
            </a:r>
          </a:p>
        </p:txBody>
      </p:sp>
      <p:pic>
        <p:nvPicPr>
          <p:cNvPr id="6" name="Image 5" descr="Rupture du Bicep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734" y="3981157"/>
            <a:ext cx="1997612" cy="2876843"/>
          </a:xfrm>
          <a:prstGeom prst="rect">
            <a:avLst/>
          </a:prstGeom>
        </p:spPr>
      </p:pic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9385" y="4525833"/>
            <a:ext cx="3821740" cy="2221581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099" y="4525833"/>
            <a:ext cx="2624816" cy="228353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Éclair 9"/>
          <p:cNvSpPr/>
          <p:nvPr/>
        </p:nvSpPr>
        <p:spPr>
          <a:xfrm flipH="1">
            <a:off x="5063189" y="4994610"/>
            <a:ext cx="988771" cy="443208"/>
          </a:xfrm>
          <a:prstGeom prst="lightningBol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4144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153400" cy="762000"/>
          </a:xfrm>
        </p:spPr>
        <p:txBody>
          <a:bodyPr>
            <a:normAutofit fontScale="90000"/>
          </a:bodyPr>
          <a:lstStyle/>
          <a:p>
            <a:r>
              <a:rPr lang="fr-FR" sz="4800" b="0" dirty="0">
                <a:latin typeface="Times New Roman" charset="0"/>
              </a:rPr>
              <a:t>Tests de Biceps</a:t>
            </a:r>
            <a:endParaRPr lang="fr-FR" b="0" dirty="0">
              <a:latin typeface="Times New Roman" charset="0"/>
            </a:endParaRPr>
          </a:p>
        </p:txBody>
      </p:sp>
      <p:sp>
        <p:nvSpPr>
          <p:cNvPr id="45465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0" y="533400"/>
            <a:ext cx="9372600" cy="5492531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90000"/>
              </a:lnSpc>
              <a:buFontTx/>
              <a:buChar char="n"/>
            </a:pPr>
            <a:endParaRPr lang="fr-FR" sz="2400" dirty="0">
              <a:solidFill>
                <a:schemeClr val="tx2"/>
              </a:solidFill>
              <a:latin typeface="Times New Roman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r-FR" sz="3800" dirty="0">
                <a:solidFill>
                  <a:srgbClr val="FFFF00"/>
                </a:solidFill>
                <a:latin typeface="Times New Roman" charset="0"/>
              </a:rPr>
              <a:t>Palpation de la </a:t>
            </a:r>
            <a:r>
              <a:rPr lang="fr-FR" sz="3800" dirty="0" smtClean="0">
                <a:solidFill>
                  <a:srgbClr val="FFFF00"/>
                </a:solidFill>
                <a:latin typeface="Times New Roman" charset="0"/>
              </a:rPr>
              <a:t>gouttière</a:t>
            </a:r>
          </a:p>
          <a:p>
            <a:pPr marL="0" indent="0">
              <a:lnSpc>
                <a:spcPct val="90000"/>
              </a:lnSpc>
              <a:buNone/>
            </a:pPr>
            <a:endParaRPr lang="fr-FR" sz="3800" dirty="0">
              <a:solidFill>
                <a:srgbClr val="FFFF00"/>
              </a:solidFill>
              <a:latin typeface="Times New Roman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r-FR" sz="3800" dirty="0">
                <a:solidFill>
                  <a:srgbClr val="FFFF00"/>
                </a:solidFill>
                <a:latin typeface="Times New Roman" charset="0"/>
              </a:rPr>
              <a:t>Test de résistance</a:t>
            </a:r>
            <a:r>
              <a:rPr lang="fr-FR" sz="2600" dirty="0">
                <a:latin typeface="Times New Roman" charset="0"/>
              </a:rPr>
              <a:t>: flexion du bras avant bras en supination </a:t>
            </a:r>
            <a:endParaRPr lang="fr-FR" sz="2600" dirty="0" smtClean="0">
              <a:latin typeface="Times New Roman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fr-FR" sz="2600" dirty="0">
              <a:latin typeface="Times New Roman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fr-FR" sz="2600" dirty="0" smtClean="0">
              <a:latin typeface="Times New Roman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r-FR" sz="5900" dirty="0">
                <a:solidFill>
                  <a:srgbClr val="FFFF00"/>
                </a:solidFill>
                <a:latin typeface="Times New Roman" charset="0"/>
              </a:rPr>
              <a:t>P</a:t>
            </a:r>
            <a:r>
              <a:rPr lang="fr-FR" sz="5900" dirty="0" smtClean="0">
                <a:solidFill>
                  <a:srgbClr val="FFFF00"/>
                </a:solidFill>
                <a:latin typeface="Times New Roman" charset="0"/>
              </a:rPr>
              <a:t>alm </a:t>
            </a:r>
            <a:r>
              <a:rPr lang="fr-FR" sz="5900" dirty="0">
                <a:solidFill>
                  <a:srgbClr val="FFFF00"/>
                </a:solidFill>
                <a:latin typeface="Times New Roman" charset="0"/>
              </a:rPr>
              <a:t>up </a:t>
            </a:r>
            <a:r>
              <a:rPr lang="fr-FR" sz="5900" dirty="0" smtClean="0">
                <a:solidFill>
                  <a:srgbClr val="FFFF00"/>
                </a:solidFill>
                <a:latin typeface="Times New Roman" charset="0"/>
              </a:rPr>
              <a:t>test</a:t>
            </a:r>
          </a:p>
          <a:p>
            <a:pPr marL="0" indent="0">
              <a:lnSpc>
                <a:spcPct val="90000"/>
              </a:lnSpc>
              <a:buNone/>
            </a:pPr>
            <a:endParaRPr lang="fr-FR" sz="2600" dirty="0" smtClean="0">
              <a:solidFill>
                <a:srgbClr val="FFFF00"/>
              </a:solidFill>
              <a:latin typeface="Times New Roman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fr-FR" sz="2600" dirty="0">
              <a:solidFill>
                <a:srgbClr val="FFFF00"/>
              </a:solidFill>
              <a:latin typeface="Times New Roman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fr-FR" sz="2600" dirty="0" smtClean="0">
              <a:solidFill>
                <a:srgbClr val="FFFF00"/>
              </a:solidFill>
              <a:latin typeface="Times New Roman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fr-FR" sz="2600" dirty="0">
              <a:solidFill>
                <a:srgbClr val="FFFF00"/>
              </a:solidFill>
              <a:latin typeface="Times New Roman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fr-FR" sz="2600" dirty="0" smtClean="0">
              <a:solidFill>
                <a:srgbClr val="FFFF00"/>
              </a:solidFill>
              <a:latin typeface="Times New Roman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fr-FR" sz="2600" dirty="0">
              <a:solidFill>
                <a:srgbClr val="FFFF00"/>
              </a:solidFill>
              <a:latin typeface="Times New Roman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fr-FR" sz="2600" dirty="0" smtClean="0">
              <a:solidFill>
                <a:srgbClr val="FFFF00"/>
              </a:solidFill>
              <a:latin typeface="Times New Roman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fr-FR" sz="2600" dirty="0">
              <a:solidFill>
                <a:srgbClr val="FFFF00"/>
              </a:solidFill>
              <a:latin typeface="Times New Roman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r-FR" sz="5800" dirty="0" err="1">
                <a:solidFill>
                  <a:srgbClr val="FFFF00"/>
                </a:solidFill>
                <a:latin typeface="Times New Roman" charset="0"/>
              </a:rPr>
              <a:t>Yergason</a:t>
            </a:r>
            <a:r>
              <a:rPr lang="fr-FR" sz="5800" dirty="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fr-FR" sz="5800" dirty="0" smtClean="0">
                <a:solidFill>
                  <a:srgbClr val="FFFF00"/>
                </a:solidFill>
                <a:latin typeface="Times New Roman" charset="0"/>
              </a:rPr>
              <a:t>test :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r-FR" sz="3300" dirty="0" smtClean="0">
                <a:latin typeface="Times New Roman" charset="0"/>
              </a:rPr>
              <a:t>supination </a:t>
            </a:r>
            <a:r>
              <a:rPr lang="fr-FR" sz="3300" dirty="0">
                <a:latin typeface="Times New Roman" charset="0"/>
              </a:rPr>
              <a:t>contrariée avant bras coude à 90°</a:t>
            </a:r>
          </a:p>
          <a:p>
            <a:pPr marL="0" indent="0">
              <a:lnSpc>
                <a:spcPct val="90000"/>
              </a:lnSpc>
              <a:buNone/>
            </a:pPr>
            <a:endParaRPr lang="fr-FR" sz="2900" dirty="0">
              <a:latin typeface="Times New Roman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fr-FR" sz="2600" dirty="0">
              <a:latin typeface="Times New Roman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fr-FR" sz="2600" dirty="0">
              <a:latin typeface="Times New Roman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fr-FR" sz="2600" dirty="0">
              <a:latin typeface="Times New Roman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fr-FR" sz="2600" dirty="0">
              <a:latin typeface="Times New Roman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fr-FR" sz="2600" dirty="0">
              <a:latin typeface="Times New Roman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fr-FR" sz="2600" dirty="0">
              <a:latin typeface="Times New Roman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r-FR" sz="3400" dirty="0" smtClean="0">
                <a:solidFill>
                  <a:srgbClr val="FFFF00"/>
                </a:solidFill>
                <a:latin typeface="Times New Roman" charset="0"/>
              </a:rPr>
              <a:t>Test </a:t>
            </a:r>
            <a:r>
              <a:rPr lang="fr-FR" sz="3400" dirty="0">
                <a:solidFill>
                  <a:srgbClr val="FFFF00"/>
                </a:solidFill>
                <a:latin typeface="Times New Roman" charset="0"/>
              </a:rPr>
              <a:t>à la </a:t>
            </a:r>
            <a:r>
              <a:rPr lang="fr-FR" sz="3400" dirty="0" smtClean="0">
                <a:solidFill>
                  <a:srgbClr val="FFFF00"/>
                </a:solidFill>
                <a:latin typeface="Times New Roman" charset="0"/>
              </a:rPr>
              <a:t>Xylocaïne en cas de doute</a:t>
            </a:r>
            <a:endParaRPr lang="fr-FR" sz="3400" dirty="0">
              <a:solidFill>
                <a:srgbClr val="FFFF00"/>
              </a:solidFill>
              <a:latin typeface="Times New Roman" charset="0"/>
            </a:endParaRPr>
          </a:p>
          <a:p>
            <a:pPr>
              <a:lnSpc>
                <a:spcPct val="90000"/>
              </a:lnSpc>
            </a:pPr>
            <a:endParaRPr lang="fr-FR" sz="2400" dirty="0">
              <a:solidFill>
                <a:srgbClr val="FFFF00"/>
              </a:solidFill>
              <a:latin typeface="Times New Roman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9927" y="0"/>
            <a:ext cx="2864073" cy="382844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0015" y="3471120"/>
            <a:ext cx="4483985" cy="338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78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84840"/>
            <a:ext cx="8610600" cy="865560"/>
          </a:xfrm>
        </p:spPr>
        <p:txBody>
          <a:bodyPr>
            <a:normAutofit/>
          </a:bodyPr>
          <a:lstStyle/>
          <a:p>
            <a:r>
              <a:rPr lang="fr-FR" sz="4800" dirty="0">
                <a:solidFill>
                  <a:srgbClr val="FFFF00"/>
                </a:solidFill>
                <a:latin typeface="Arial"/>
                <a:cs typeface="Arial"/>
              </a:rPr>
              <a:t>Physiopathologie</a:t>
            </a:r>
          </a:p>
        </p:txBody>
      </p:sp>
      <p:sp>
        <p:nvSpPr>
          <p:cNvPr id="205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0" y="1676400"/>
            <a:ext cx="8915400" cy="4114800"/>
          </a:xfrm>
        </p:spPr>
        <p:txBody>
          <a:bodyPr>
            <a:normAutofit fontScale="92500" lnSpcReduction="10000"/>
          </a:bodyPr>
          <a:lstStyle/>
          <a:p>
            <a:pPr marL="609600" indent="-609600">
              <a:lnSpc>
                <a:spcPct val="90000"/>
              </a:lnSpc>
              <a:buFont typeface="Wingdings" charset="0"/>
              <a:buChar char="§"/>
            </a:pPr>
            <a:r>
              <a:rPr lang="fr-FR" u="sng" dirty="0">
                <a:solidFill>
                  <a:schemeClr val="tx2"/>
                </a:solidFill>
                <a:latin typeface="Arial"/>
                <a:cs typeface="Arial"/>
              </a:rPr>
              <a:t>Douleurs bicipitales conséquences de:</a:t>
            </a:r>
          </a:p>
          <a:p>
            <a:pPr marL="609600" indent="-609600">
              <a:lnSpc>
                <a:spcPct val="90000"/>
              </a:lnSpc>
              <a:buFontTx/>
              <a:buChar char="n"/>
            </a:pPr>
            <a:endParaRPr lang="fr-FR" b="1" dirty="0">
              <a:latin typeface="Arial"/>
              <a:cs typeface="Arial"/>
            </a:endParaRPr>
          </a:p>
          <a:p>
            <a:pPr marL="609600" indent="-609600">
              <a:lnSpc>
                <a:spcPct val="90000"/>
              </a:lnSpc>
              <a:buFont typeface="Times" charset="0"/>
              <a:buAutoNum type="arabicPeriod"/>
            </a:pPr>
            <a:r>
              <a:rPr lang="fr-FR" sz="2400" dirty="0">
                <a:latin typeface="Arial"/>
                <a:cs typeface="Arial"/>
              </a:rPr>
              <a:t>Une atteinte de la gaine dans le cadre d</a:t>
            </a:r>
            <a:r>
              <a:rPr lang="ja-JP" altLang="fr-FR" sz="2400" dirty="0">
                <a:latin typeface="Arial"/>
                <a:cs typeface="Arial"/>
              </a:rPr>
              <a:t>’</a:t>
            </a:r>
            <a:r>
              <a:rPr lang="fr-FR" sz="2400" dirty="0">
                <a:latin typeface="Arial"/>
                <a:cs typeface="Arial"/>
              </a:rPr>
              <a:t>une synovite mécanique ou inflammatoire</a:t>
            </a:r>
          </a:p>
          <a:p>
            <a:pPr marL="609600" indent="-609600">
              <a:lnSpc>
                <a:spcPct val="90000"/>
              </a:lnSpc>
              <a:buFont typeface="Times" charset="0"/>
              <a:buAutoNum type="arabicPeriod"/>
            </a:pPr>
            <a:r>
              <a:rPr lang="fr-FR" sz="2400" dirty="0">
                <a:latin typeface="Arial"/>
                <a:cs typeface="Arial"/>
              </a:rPr>
              <a:t>Une atteinte du tendon dans le cadre d</a:t>
            </a:r>
            <a:r>
              <a:rPr lang="ja-JP" altLang="fr-FR" sz="2400" dirty="0">
                <a:latin typeface="Arial"/>
                <a:cs typeface="Arial"/>
              </a:rPr>
              <a:t>’</a:t>
            </a:r>
            <a:r>
              <a:rPr lang="fr-FR" sz="2400" dirty="0">
                <a:latin typeface="Arial"/>
                <a:cs typeface="Arial"/>
              </a:rPr>
              <a:t>une atteinte de la coiffe</a:t>
            </a:r>
          </a:p>
          <a:p>
            <a:pPr marL="609600" indent="-609600">
              <a:lnSpc>
                <a:spcPct val="90000"/>
              </a:lnSpc>
              <a:buFont typeface="Times" charset="0"/>
              <a:buAutoNum type="arabicPeriod"/>
            </a:pPr>
            <a:r>
              <a:rPr lang="fr-FR" sz="2400" dirty="0">
                <a:latin typeface="Arial"/>
                <a:cs typeface="Arial"/>
              </a:rPr>
              <a:t>Une atteinte primitive du tendon</a:t>
            </a:r>
          </a:p>
          <a:p>
            <a:pPr marL="609600" indent="-609600">
              <a:lnSpc>
                <a:spcPct val="90000"/>
              </a:lnSpc>
              <a:buFont typeface="Times" charset="0"/>
              <a:buAutoNum type="arabicPeriod"/>
            </a:pPr>
            <a:r>
              <a:rPr lang="fr-FR" sz="2400" dirty="0">
                <a:latin typeface="Arial"/>
                <a:cs typeface="Arial"/>
              </a:rPr>
              <a:t>Une instabilité de la longue portion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fr-FR" sz="2400" b="1" dirty="0">
              <a:solidFill>
                <a:srgbClr val="FF0C12"/>
              </a:solidFill>
              <a:latin typeface="Times New Roman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fr-FR" sz="2400" b="1" dirty="0">
              <a:solidFill>
                <a:srgbClr val="FF0C12"/>
              </a:solidFill>
              <a:latin typeface="Times New Roman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fr-FR" sz="2800" b="1" dirty="0">
                <a:solidFill>
                  <a:srgbClr val="FF0C12"/>
                </a:solidFill>
                <a:latin typeface="Times New Roman" charset="0"/>
              </a:rPr>
              <a:t>       </a:t>
            </a:r>
            <a:r>
              <a:rPr lang="fr-FR" sz="2800" dirty="0">
                <a:solidFill>
                  <a:srgbClr val="FF0C12"/>
                </a:solidFill>
                <a:latin typeface="Times New Roman" charset="0"/>
              </a:rPr>
              <a:t>RAREMENT ISOLEES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fr-FR" sz="2800" dirty="0">
                <a:solidFill>
                  <a:srgbClr val="FF0C12"/>
                </a:solidFill>
                <a:latin typeface="Times New Roman" charset="0"/>
              </a:rPr>
              <a:t>LE PLUS SOUVENT INTRIQUEES</a:t>
            </a:r>
            <a:endParaRPr lang="fr-FR" dirty="0">
              <a:solidFill>
                <a:srgbClr val="FF0C12"/>
              </a:solidFill>
              <a:latin typeface="Times New Roman" charset="0"/>
            </a:endParaRPr>
          </a:p>
          <a:p>
            <a:pPr marL="609600" indent="-609600">
              <a:lnSpc>
                <a:spcPct val="90000"/>
              </a:lnSpc>
            </a:pPr>
            <a:endParaRPr lang="fr-FR" dirty="0"/>
          </a:p>
        </p:txBody>
      </p:sp>
      <p:pic>
        <p:nvPicPr>
          <p:cNvPr id="2052" name="Picture 4" descr="G H                                                            00021E93Macintosh HD 2                 B823CF84: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3886200"/>
            <a:ext cx="2682875" cy="271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942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228600"/>
            <a:ext cx="8153400" cy="1143000"/>
          </a:xfrm>
        </p:spPr>
        <p:txBody>
          <a:bodyPr>
            <a:normAutofit/>
          </a:bodyPr>
          <a:lstStyle/>
          <a:p>
            <a:r>
              <a:rPr lang="fr-FR" sz="4400" dirty="0">
                <a:solidFill>
                  <a:srgbClr val="FFFF00"/>
                </a:solidFill>
                <a:latin typeface="Arial"/>
                <a:cs typeface="Arial"/>
              </a:rPr>
              <a:t>Dans les atteintes de la coiffe</a:t>
            </a:r>
          </a:p>
        </p:txBody>
      </p:sp>
      <p:sp>
        <p:nvSpPr>
          <p:cNvPr id="614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04800" y="1077895"/>
            <a:ext cx="8208963" cy="4637105"/>
          </a:xfrm>
        </p:spPr>
        <p:txBody>
          <a:bodyPr anchor="t">
            <a:normAutofit/>
          </a:bodyPr>
          <a:lstStyle/>
          <a:p>
            <a:pPr>
              <a:buSzPct val="130000"/>
              <a:buFont typeface="Wingdings" charset="0"/>
              <a:buChar char="§"/>
            </a:pPr>
            <a:r>
              <a:rPr lang="fr-FR" sz="2000" dirty="0">
                <a:latin typeface="Arial"/>
                <a:cs typeface="Arial"/>
              </a:rPr>
              <a:t>Longue portion impliquée dans les conflits du fait de sa position</a:t>
            </a:r>
          </a:p>
          <a:p>
            <a:endParaRPr lang="fr-FR" sz="2000" dirty="0">
              <a:latin typeface="Arial"/>
              <a:cs typeface="Arial"/>
            </a:endParaRPr>
          </a:p>
          <a:p>
            <a:endParaRPr lang="fr-FR" sz="2000" dirty="0">
              <a:latin typeface="Arial"/>
              <a:cs typeface="Arial"/>
            </a:endParaRPr>
          </a:p>
          <a:p>
            <a:endParaRPr lang="fr-FR" sz="2000" dirty="0">
              <a:latin typeface="Arial"/>
              <a:cs typeface="Arial"/>
            </a:endParaRPr>
          </a:p>
          <a:p>
            <a:pPr>
              <a:buFont typeface="Wingdings 3" charset="0"/>
              <a:buNone/>
            </a:pPr>
            <a:endParaRPr lang="fr-FR" sz="2000" dirty="0" smtClean="0">
              <a:latin typeface="Arial"/>
              <a:cs typeface="Arial"/>
            </a:endParaRPr>
          </a:p>
          <a:p>
            <a:pPr>
              <a:buFont typeface="Wingdings 3" charset="0"/>
              <a:buNone/>
            </a:pPr>
            <a:endParaRPr lang="fr-FR" sz="2000" dirty="0">
              <a:latin typeface="Arial"/>
              <a:cs typeface="Arial"/>
            </a:endParaRPr>
          </a:p>
          <a:p>
            <a:r>
              <a:rPr lang="fr-FR" sz="2000" dirty="0" smtClean="0">
                <a:latin typeface="Arial"/>
                <a:cs typeface="Arial"/>
              </a:rPr>
              <a:t>Du </a:t>
            </a:r>
            <a:r>
              <a:rPr lang="fr-FR" sz="2000" dirty="0">
                <a:latin typeface="Arial"/>
                <a:cs typeface="Arial"/>
              </a:rPr>
              <a:t>fait des contraintes qui tendent à la déplacer en dedans dans les rotations</a:t>
            </a:r>
            <a:endParaRPr lang="fr-FR" sz="2800" dirty="0">
              <a:latin typeface="Arial"/>
              <a:cs typeface="Arial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5101" y="1644285"/>
            <a:ext cx="3070462" cy="2684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7013" y="5043673"/>
            <a:ext cx="2538412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5126" y="5034148"/>
            <a:ext cx="2401887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6904" y="1644286"/>
            <a:ext cx="2996859" cy="268468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602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152400"/>
            <a:ext cx="8153400" cy="633043"/>
          </a:xfrm>
        </p:spPr>
        <p:txBody>
          <a:bodyPr>
            <a:normAutofit fontScale="90000"/>
          </a:bodyPr>
          <a:lstStyle/>
          <a:p>
            <a:r>
              <a:rPr lang="fr-FR" sz="3600" dirty="0">
                <a:solidFill>
                  <a:srgbClr val="FFFF00"/>
                </a:solidFill>
                <a:latin typeface="Arial"/>
                <a:cs typeface="Arial"/>
              </a:rPr>
              <a:t>Instabilité de la longue portion du biceps</a:t>
            </a:r>
          </a:p>
        </p:txBody>
      </p:sp>
      <p:sp>
        <p:nvSpPr>
          <p:cNvPr id="819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0" y="785443"/>
            <a:ext cx="9144000" cy="5270870"/>
          </a:xfrm>
        </p:spPr>
        <p:txBody>
          <a:bodyPr anchor="t"/>
          <a:lstStyle/>
          <a:p>
            <a:pPr>
              <a:buFont typeface="Wingdings 3" charset="0"/>
              <a:buNone/>
            </a:pPr>
            <a:r>
              <a:rPr lang="fr-FR" sz="2400" dirty="0">
                <a:latin typeface="Times New Roman" charset="0"/>
              </a:rPr>
              <a:t>   </a:t>
            </a:r>
            <a:r>
              <a:rPr lang="fr-FR" sz="2000" dirty="0">
                <a:latin typeface="Arial"/>
                <a:cs typeface="Arial"/>
              </a:rPr>
              <a:t>De la Subluxation par instabilité dans la coulisse à la Luxation vraie</a:t>
            </a:r>
          </a:p>
          <a:p>
            <a:pPr>
              <a:buFont typeface="Wingdings 3" charset="0"/>
              <a:buNone/>
            </a:pPr>
            <a:endParaRPr lang="fr-FR" sz="2000" dirty="0">
              <a:latin typeface="Arial"/>
              <a:cs typeface="Arial"/>
            </a:endParaRPr>
          </a:p>
          <a:p>
            <a:pPr lvl="1"/>
            <a:r>
              <a:rPr lang="fr-FR" sz="2000" dirty="0">
                <a:latin typeface="Arial"/>
                <a:cs typeface="Arial"/>
              </a:rPr>
              <a:t>Le plus souvent secondaire à une atteinte dégénérative de l</a:t>
            </a:r>
            <a:r>
              <a:rPr lang="ja-JP" altLang="fr-FR" sz="2000" dirty="0">
                <a:latin typeface="Arial"/>
                <a:cs typeface="Arial"/>
              </a:rPr>
              <a:t>’</a:t>
            </a:r>
            <a:r>
              <a:rPr lang="fr-FR" sz="2000" dirty="0">
                <a:latin typeface="Arial"/>
                <a:cs typeface="Arial"/>
              </a:rPr>
              <a:t>intervalle des rotateurs</a:t>
            </a:r>
            <a:r>
              <a:rPr lang="fr-FR" sz="1800" dirty="0">
                <a:latin typeface="Arial"/>
                <a:cs typeface="Arial"/>
              </a:rPr>
              <a:t> </a:t>
            </a:r>
            <a:endParaRPr lang="fr-FR" sz="2400" dirty="0">
              <a:latin typeface="Arial"/>
              <a:cs typeface="Arial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071" y="3810000"/>
            <a:ext cx="4800600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4243" y="3809999"/>
            <a:ext cx="3785836" cy="2816225"/>
          </a:xfrm>
          <a:prstGeom prst="rect">
            <a:avLst/>
          </a:prstGeom>
          <a:noFill/>
          <a:ln w="38100">
            <a:solidFill>
              <a:srgbClr val="24213E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388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228600"/>
            <a:ext cx="8153400" cy="685800"/>
          </a:xfrm>
        </p:spPr>
        <p:txBody>
          <a:bodyPr/>
          <a:lstStyle/>
          <a:p>
            <a:r>
              <a:rPr lang="fr-FR" sz="3600" dirty="0">
                <a:solidFill>
                  <a:srgbClr val="FFFF00"/>
                </a:solidFill>
              </a:rPr>
              <a:t>Classification de </a:t>
            </a:r>
            <a:r>
              <a:rPr lang="fr-FR" sz="3600" dirty="0" err="1">
                <a:solidFill>
                  <a:srgbClr val="FFFF00"/>
                </a:solidFill>
              </a:rPr>
              <a:t>Habermeyer</a:t>
            </a:r>
            <a:r>
              <a:rPr lang="fr-FR" sz="3600" dirty="0">
                <a:solidFill>
                  <a:srgbClr val="FFFF00"/>
                </a:solidFill>
              </a:rPr>
              <a:t> et Walch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921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0" y="1219200"/>
            <a:ext cx="91440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dirty="0">
                <a:solidFill>
                  <a:srgbClr val="FFFF00"/>
                </a:solidFill>
              </a:rPr>
              <a:t>Stade I</a:t>
            </a:r>
            <a:r>
              <a:rPr lang="fr-FR" dirty="0"/>
              <a:t>: </a:t>
            </a:r>
            <a:r>
              <a:rPr lang="fr-FR" sz="2000" dirty="0"/>
              <a:t>subluxation antérieure = atteinte ligament </a:t>
            </a:r>
            <a:r>
              <a:rPr lang="fr-FR" sz="2000" dirty="0" err="1"/>
              <a:t>coraco</a:t>
            </a:r>
            <a:r>
              <a:rPr lang="fr-FR" sz="2000" dirty="0"/>
              <a:t> huméral,          		sous scapulaire intact</a:t>
            </a:r>
          </a:p>
          <a:p>
            <a:pPr>
              <a:lnSpc>
                <a:spcPct val="90000"/>
              </a:lnSpc>
            </a:pPr>
            <a:endParaRPr lang="fr-FR" dirty="0"/>
          </a:p>
          <a:p>
            <a:pPr>
              <a:lnSpc>
                <a:spcPct val="90000"/>
              </a:lnSpc>
            </a:pPr>
            <a:endParaRPr lang="fr-FR" dirty="0"/>
          </a:p>
          <a:p>
            <a:pPr>
              <a:lnSpc>
                <a:spcPct val="90000"/>
              </a:lnSpc>
            </a:pPr>
            <a:r>
              <a:rPr lang="fr-FR" dirty="0">
                <a:solidFill>
                  <a:srgbClr val="FFFF00"/>
                </a:solidFill>
              </a:rPr>
              <a:t>Stade II</a:t>
            </a:r>
            <a:r>
              <a:rPr lang="fr-FR" dirty="0"/>
              <a:t>: </a:t>
            </a:r>
            <a:r>
              <a:rPr lang="fr-FR" sz="2000" dirty="0"/>
              <a:t>tendon glisse au dessus de la berge interne, 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fr-FR" sz="1800" b="1" dirty="0"/>
              <a:t>                       Fibres supérieures du sous scapulaire lésées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fr-FR" sz="1800" b="1" dirty="0"/>
          </a:p>
          <a:p>
            <a:pPr lvl="1">
              <a:lnSpc>
                <a:spcPct val="90000"/>
              </a:lnSpc>
              <a:buFontTx/>
              <a:buNone/>
            </a:pPr>
            <a:endParaRPr lang="fr-FR" dirty="0"/>
          </a:p>
          <a:p>
            <a:pPr>
              <a:lnSpc>
                <a:spcPct val="90000"/>
              </a:lnSpc>
            </a:pPr>
            <a:r>
              <a:rPr lang="fr-FR" dirty="0">
                <a:solidFill>
                  <a:srgbClr val="FFFF00"/>
                </a:solidFill>
              </a:rPr>
              <a:t>Stade III</a:t>
            </a:r>
            <a:r>
              <a:rPr lang="fr-FR" dirty="0"/>
              <a:t>: </a:t>
            </a:r>
            <a:r>
              <a:rPr lang="fr-FR" sz="2000" dirty="0"/>
              <a:t>désunion de la petite tubérosité post traumatique</a:t>
            </a:r>
            <a:endParaRPr lang="fr-FR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1762125"/>
            <a:ext cx="1905000" cy="128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3230563"/>
            <a:ext cx="1981200" cy="140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5257800"/>
            <a:ext cx="2057400" cy="15430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1639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05830"/>
            <a:ext cx="8229600" cy="1005384"/>
          </a:xfrm>
        </p:spPr>
        <p:txBody>
          <a:bodyPr>
            <a:normAutofit/>
          </a:bodyPr>
          <a:lstStyle/>
          <a:p>
            <a:r>
              <a:rPr lang="fr-FR" sz="4000" dirty="0" smtClean="0">
                <a:solidFill>
                  <a:srgbClr val="FFFF00"/>
                </a:solidFill>
                <a:latin typeface="Arial"/>
                <a:cs typeface="Arial"/>
              </a:rPr>
              <a:t>« </a:t>
            </a:r>
            <a:r>
              <a:rPr lang="fr-FR" sz="4000" dirty="0" err="1" smtClean="0">
                <a:solidFill>
                  <a:srgbClr val="FFFF00"/>
                </a:solidFill>
                <a:latin typeface="Arial"/>
                <a:cs typeface="Arial"/>
              </a:rPr>
              <a:t>Entrapment</a:t>
            </a:r>
            <a:r>
              <a:rPr lang="fr-FR" sz="4000" dirty="0" smtClean="0">
                <a:solidFill>
                  <a:srgbClr val="FFFF00"/>
                </a:solidFill>
                <a:latin typeface="Arial"/>
                <a:cs typeface="Arial"/>
              </a:rPr>
              <a:t> » du Biceps</a:t>
            </a:r>
            <a:endParaRPr lang="fr-FR" sz="40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4" name="Espace réservé du contenu 3" descr="DSCN3779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062" r="-61062"/>
          <a:stretch>
            <a:fillRect/>
          </a:stretch>
        </p:blipFill>
        <p:spPr>
          <a:xfrm>
            <a:off x="4499030" y="1278339"/>
            <a:ext cx="6327775" cy="3479800"/>
          </a:xfrm>
        </p:spPr>
      </p:pic>
      <p:pic>
        <p:nvPicPr>
          <p:cNvPr id="5" name="Image 4" descr="DSCN3778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765804"/>
            <a:ext cx="3021629" cy="2180305"/>
          </a:xfrm>
          <a:prstGeom prst="rect">
            <a:avLst/>
          </a:prstGeom>
        </p:spPr>
      </p:pic>
      <p:pic>
        <p:nvPicPr>
          <p:cNvPr id="6" name="Image 5" descr="DSCN378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20" y="4476191"/>
            <a:ext cx="2994553" cy="2262484"/>
          </a:xfrm>
          <a:prstGeom prst="rect">
            <a:avLst/>
          </a:prstGeom>
        </p:spPr>
      </p:pic>
      <p:pic>
        <p:nvPicPr>
          <p:cNvPr id="7" name="Image 6" descr="DSCN3775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469" y="1278339"/>
            <a:ext cx="2316865" cy="343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78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3400" y="0"/>
            <a:ext cx="8153400" cy="860645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rgbClr val="FFFF00"/>
                </a:solidFill>
                <a:latin typeface="Arial"/>
                <a:cs typeface="Arial"/>
              </a:rPr>
              <a:t>Lésions traumatiques</a:t>
            </a:r>
            <a:r>
              <a:rPr lang="fr-FR" dirty="0"/>
              <a:t>	</a:t>
            </a:r>
          </a:p>
        </p:txBody>
      </p:sp>
      <p:sp>
        <p:nvSpPr>
          <p:cNvPr id="1126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28613" y="990600"/>
            <a:ext cx="8815387" cy="58674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endParaRPr lang="fr-FR" sz="2800" dirty="0" smtClean="0"/>
          </a:p>
          <a:p>
            <a:pPr>
              <a:lnSpc>
                <a:spcPct val="90000"/>
              </a:lnSpc>
            </a:pPr>
            <a:r>
              <a:rPr lang="fr-FR" sz="2800" dirty="0" smtClean="0"/>
              <a:t>Rupture </a:t>
            </a:r>
            <a:r>
              <a:rPr lang="fr-FR" sz="2800" dirty="0"/>
              <a:t>traumatique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dirty="0"/>
              <a:t>                                   </a:t>
            </a:r>
          </a:p>
          <a:p>
            <a:pPr>
              <a:lnSpc>
                <a:spcPct val="90000"/>
              </a:lnSpc>
              <a:buFontTx/>
              <a:buNone/>
            </a:pPr>
            <a:endParaRPr lang="fr-FR" dirty="0"/>
          </a:p>
          <a:p>
            <a:pPr>
              <a:lnSpc>
                <a:spcPct val="90000"/>
              </a:lnSpc>
              <a:buFontTx/>
              <a:buNone/>
            </a:pPr>
            <a:endParaRPr lang="fr-FR" dirty="0"/>
          </a:p>
          <a:p>
            <a:pPr>
              <a:lnSpc>
                <a:spcPct val="90000"/>
              </a:lnSpc>
              <a:buFontTx/>
              <a:buNone/>
            </a:pPr>
            <a:r>
              <a:rPr lang="fr-FR" dirty="0"/>
              <a:t>                                 </a:t>
            </a:r>
          </a:p>
          <a:p>
            <a:pPr>
              <a:lnSpc>
                <a:spcPct val="90000"/>
              </a:lnSpc>
              <a:buFontTx/>
              <a:buNone/>
            </a:pPr>
            <a:endParaRPr lang="fr-FR" dirty="0"/>
          </a:p>
          <a:p>
            <a:pPr>
              <a:lnSpc>
                <a:spcPct val="90000"/>
              </a:lnSpc>
              <a:buFontTx/>
              <a:buNone/>
            </a:pPr>
            <a:r>
              <a:rPr lang="fr-FR" sz="2000" dirty="0"/>
              <a:t>						</a:t>
            </a:r>
            <a:endParaRPr lang="fr-FR" sz="2000" dirty="0" smtClean="0"/>
          </a:p>
          <a:p>
            <a:pPr>
              <a:lnSpc>
                <a:spcPct val="90000"/>
              </a:lnSpc>
              <a:buFontTx/>
              <a:buNone/>
            </a:pPr>
            <a:endParaRPr lang="fr-FR" sz="2000" dirty="0"/>
          </a:p>
          <a:p>
            <a:pPr>
              <a:lnSpc>
                <a:spcPct val="90000"/>
              </a:lnSpc>
              <a:buFontTx/>
              <a:buNone/>
            </a:pPr>
            <a:r>
              <a:rPr lang="fr-FR" sz="2000" dirty="0" smtClean="0"/>
              <a:t>						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000" dirty="0"/>
              <a:t>	</a:t>
            </a:r>
            <a:r>
              <a:rPr lang="fr-FR" sz="2000" dirty="0" smtClean="0"/>
              <a:t>					le </a:t>
            </a:r>
            <a:r>
              <a:rPr lang="fr-FR" sz="2000" dirty="0"/>
              <a:t>plus souvent sur un tendon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000" dirty="0"/>
              <a:t>						          </a:t>
            </a:r>
            <a:r>
              <a:rPr lang="fr-FR" sz="2800" b="1" dirty="0" smtClean="0">
                <a:solidFill>
                  <a:srgbClr val="FF0C12"/>
                </a:solidFill>
              </a:rPr>
              <a:t>dégénératif</a:t>
            </a:r>
          </a:p>
          <a:p>
            <a:pPr>
              <a:lnSpc>
                <a:spcPct val="90000"/>
              </a:lnSpc>
              <a:buNone/>
            </a:pPr>
            <a:r>
              <a:rPr lang="fr-FR" sz="2800" dirty="0"/>
              <a:t>Discussion de la </a:t>
            </a:r>
            <a:r>
              <a:rPr lang="fr-FR" sz="2800" dirty="0" err="1"/>
              <a:t>ténodèse</a:t>
            </a:r>
            <a:endParaRPr lang="fr-FR" sz="2800" dirty="0"/>
          </a:p>
          <a:p>
            <a:pPr>
              <a:lnSpc>
                <a:spcPct val="90000"/>
              </a:lnSpc>
              <a:buFontTx/>
              <a:buNone/>
            </a:pPr>
            <a:endParaRPr lang="fr-FR" sz="2800" b="1" dirty="0" smtClean="0">
              <a:solidFill>
                <a:srgbClr val="FF0C12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fr-FR" sz="2000" dirty="0">
              <a:solidFill>
                <a:srgbClr val="FF4040"/>
              </a:solidFill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101" y="2052665"/>
            <a:ext cx="32004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1974850"/>
            <a:ext cx="2892425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2543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304800"/>
            <a:ext cx="8153400" cy="1143000"/>
          </a:xfrm>
        </p:spPr>
        <p:txBody>
          <a:bodyPr>
            <a:noAutofit/>
          </a:bodyPr>
          <a:lstStyle/>
          <a:p>
            <a:r>
              <a:rPr lang="fr-FR" sz="3600" dirty="0">
                <a:solidFill>
                  <a:srgbClr val="FFFF00"/>
                </a:solidFill>
                <a:latin typeface="Arial"/>
                <a:cs typeface="Arial"/>
              </a:rPr>
              <a:t>Lésions du bourrelet </a:t>
            </a:r>
            <a:r>
              <a:rPr lang="fr-FR" sz="3600" dirty="0" smtClean="0">
                <a:solidFill>
                  <a:srgbClr val="FFFF00"/>
                </a:solidFill>
                <a:latin typeface="Arial"/>
                <a:cs typeface="Arial"/>
              </a:rPr>
              <a:t>supérieur insertion du long biceps </a:t>
            </a:r>
            <a:r>
              <a:rPr lang="fr-FR" sz="3600" dirty="0">
                <a:solidFill>
                  <a:srgbClr val="FFFF00"/>
                </a:solidFill>
                <a:latin typeface="Arial"/>
                <a:cs typeface="Arial"/>
              </a:rPr>
              <a:t>ou SLAP</a:t>
            </a:r>
          </a:p>
        </p:txBody>
      </p:sp>
      <p:sp>
        <p:nvSpPr>
          <p:cNvPr id="1229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28613" y="1676400"/>
            <a:ext cx="8815387" cy="4114800"/>
          </a:xfrm>
        </p:spPr>
        <p:txBody>
          <a:bodyPr anchor="t"/>
          <a:lstStyle/>
          <a:p>
            <a:r>
              <a:rPr lang="fr-FR" sz="2800" dirty="0">
                <a:latin typeface="Arial"/>
                <a:cs typeface="Arial"/>
              </a:rPr>
              <a:t>Décrites par Snyder en 1990</a:t>
            </a:r>
          </a:p>
          <a:p>
            <a:pPr>
              <a:buFontTx/>
              <a:buNone/>
            </a:pPr>
            <a:r>
              <a:rPr lang="fr-FR" sz="2400" dirty="0">
                <a:latin typeface="Times New Roman" charset="0"/>
              </a:rPr>
              <a:t>                            </a:t>
            </a:r>
          </a:p>
          <a:p>
            <a:pPr>
              <a:buFontTx/>
              <a:buNone/>
            </a:pPr>
            <a:r>
              <a:rPr lang="fr-FR" sz="2400" dirty="0">
                <a:latin typeface="Times New Roman" charset="0"/>
              </a:rPr>
              <a:t>                     </a:t>
            </a:r>
            <a:r>
              <a:rPr lang="fr-FR" sz="2400" dirty="0">
                <a:latin typeface="Arial"/>
                <a:cs typeface="Arial"/>
              </a:rPr>
              <a:t>Mécanisme</a:t>
            </a:r>
            <a:endParaRPr lang="fr-FR" dirty="0">
              <a:latin typeface="Arial"/>
              <a:cs typeface="Arial"/>
            </a:endParaRP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873" y="3706560"/>
            <a:ext cx="4263847" cy="2908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2721152"/>
            <a:ext cx="4055051" cy="389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505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57200"/>
            <a:ext cx="8229600" cy="80424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FFFF00"/>
                </a:solidFill>
                <a:latin typeface="Arial"/>
                <a:cs typeface="Arial"/>
              </a:rPr>
              <a:t>SLAP</a:t>
            </a:r>
          </a:p>
        </p:txBody>
      </p:sp>
      <p:sp>
        <p:nvSpPr>
          <p:cNvPr id="21507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r-FR" sz="1600">
                <a:latin typeface="Times New Roman" charset="0"/>
              </a:rPr>
              <a:t>             VUES ENDOSCOPIQUES                                               CLASSIFICATION</a:t>
            </a:r>
            <a:endParaRPr lang="fr-FR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email">
            <a:lum bright="-18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703" y="1797120"/>
            <a:ext cx="3166097" cy="242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>
            <a:lum bright="-18000" contras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702" y="4296244"/>
            <a:ext cx="3166097" cy="2415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1890" y="1797120"/>
            <a:ext cx="4376578" cy="4914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9272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84667"/>
            <a:ext cx="7772400" cy="783166"/>
          </a:xfrm>
        </p:spPr>
        <p:txBody>
          <a:bodyPr>
            <a:normAutofit fontScale="90000"/>
          </a:bodyPr>
          <a:lstStyle/>
          <a:p>
            <a:r>
              <a:rPr lang="fr-FR" dirty="0"/>
              <a:t>Examen Physique</a:t>
            </a:r>
          </a:p>
        </p:txBody>
      </p:sp>
      <p:sp>
        <p:nvSpPr>
          <p:cNvPr id="4638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651250"/>
            <a:ext cx="8686800" cy="2901950"/>
          </a:xfrm>
        </p:spPr>
        <p:txBody>
          <a:bodyPr>
            <a:normAutofit lnSpcReduction="10000"/>
          </a:bodyPr>
          <a:lstStyle/>
          <a:p>
            <a:pPr algn="l"/>
            <a:endParaRPr lang="fr-FR" dirty="0" smtClean="0"/>
          </a:p>
          <a:p>
            <a:pPr algn="l"/>
            <a:r>
              <a:rPr lang="fr-FR" dirty="0" smtClean="0"/>
              <a:t>Patient:  </a:t>
            </a:r>
            <a:r>
              <a:rPr lang="fr-FR" dirty="0"/>
              <a:t>torse </a:t>
            </a:r>
            <a:r>
              <a:rPr lang="fr-FR" dirty="0" smtClean="0"/>
              <a:t>nu…</a:t>
            </a:r>
            <a:r>
              <a:rPr lang="fr-FR" dirty="0"/>
              <a:t> </a:t>
            </a:r>
            <a:r>
              <a:rPr lang="fr-FR" dirty="0" smtClean="0"/>
              <a:t>                         Examen </a:t>
            </a:r>
            <a:r>
              <a:rPr lang="fr-FR" dirty="0"/>
              <a:t>de face et de dos</a:t>
            </a:r>
          </a:p>
          <a:p>
            <a:pPr algn="l"/>
            <a:endParaRPr lang="fr-FR" dirty="0"/>
          </a:p>
          <a:p>
            <a:pPr algn="l"/>
            <a:r>
              <a:rPr lang="fr-FR" dirty="0"/>
              <a:t>Examen de la colonne </a:t>
            </a:r>
            <a:r>
              <a:rPr lang="fr-FR" dirty="0" smtClean="0"/>
              <a:t>cervicale et examen neurologique</a:t>
            </a:r>
            <a:endParaRPr lang="fr-FR" dirty="0"/>
          </a:p>
        </p:txBody>
      </p:sp>
      <p:pic>
        <p:nvPicPr>
          <p:cNvPr id="463876" name="Picture 4" descr="DSCN3841.JPG                                                   00147A90Macintosh HD 2                 B823DD94: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9238" y="1269996"/>
            <a:ext cx="3814762" cy="249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 descr="Cyndy Crawfor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618" y="1220785"/>
            <a:ext cx="3582093" cy="249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552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963487"/>
          </a:xfrm>
        </p:spPr>
        <p:txBody>
          <a:bodyPr>
            <a:noAutofit/>
          </a:bodyPr>
          <a:lstStyle/>
          <a:p>
            <a:r>
              <a:rPr lang="fr-FR" sz="3600" dirty="0" smtClean="0">
                <a:solidFill>
                  <a:srgbClr val="FFFF00"/>
                </a:solidFill>
                <a:latin typeface="Arial"/>
                <a:cs typeface="Arial"/>
              </a:rPr>
              <a:t>Imageries Standards indispensables</a:t>
            </a:r>
            <a:endParaRPr lang="fr-FR" sz="36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741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602179"/>
            <a:ext cx="8229600" cy="6111865"/>
          </a:xfrm>
        </p:spPr>
        <p:txBody>
          <a:bodyPr anchor="t"/>
          <a:lstStyle/>
          <a:p>
            <a:r>
              <a:rPr lang="fr-FR" dirty="0" smtClean="0">
                <a:solidFill>
                  <a:srgbClr val="FFFF00"/>
                </a:solidFill>
              </a:rPr>
              <a:t>Echographie</a:t>
            </a:r>
          </a:p>
          <a:p>
            <a:endParaRPr lang="fr-FR" dirty="0"/>
          </a:p>
          <a:p>
            <a:endParaRPr lang="fr-FR" dirty="0" smtClean="0"/>
          </a:p>
          <a:p>
            <a:r>
              <a:rPr lang="fr-FR" dirty="0" err="1" smtClean="0">
                <a:solidFill>
                  <a:srgbClr val="FFFF00"/>
                </a:solidFill>
              </a:rPr>
              <a:t>Arthroscanner</a:t>
            </a:r>
            <a:endParaRPr lang="fr-FR" dirty="0">
              <a:solidFill>
                <a:srgbClr val="FFFF00"/>
              </a:solidFill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0397" y="1394303"/>
            <a:ext cx="1943803" cy="1987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9690" y="1568379"/>
            <a:ext cx="1987723" cy="1987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6333" y="1514739"/>
            <a:ext cx="2627589" cy="1987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418" name="Line 10"/>
          <p:cNvSpPr>
            <a:spLocks noChangeShapeType="1"/>
          </p:cNvSpPr>
          <p:nvPr/>
        </p:nvSpPr>
        <p:spPr bwMode="auto">
          <a:xfrm>
            <a:off x="1180397" y="1971939"/>
            <a:ext cx="762000" cy="457200"/>
          </a:xfrm>
          <a:prstGeom prst="line">
            <a:avLst/>
          </a:prstGeom>
          <a:noFill/>
          <a:ln w="38100">
            <a:solidFill>
              <a:srgbClr val="FF0C1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 flipH="1">
            <a:off x="5450280" y="1872939"/>
            <a:ext cx="304800" cy="457200"/>
          </a:xfrm>
          <a:prstGeom prst="line">
            <a:avLst/>
          </a:prstGeom>
          <a:noFill/>
          <a:ln w="38100">
            <a:solidFill>
              <a:srgbClr val="FF0C1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90" y="4153406"/>
            <a:ext cx="2546533" cy="2493963"/>
          </a:xfrm>
          <a:prstGeom prst="rect">
            <a:avLst/>
          </a:prstGeom>
          <a:noFill/>
          <a:ln w="9525">
            <a:solidFill>
              <a:srgbClr val="FF0C1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4153406"/>
            <a:ext cx="2743200" cy="251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4153406"/>
            <a:ext cx="2640013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8999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FF00"/>
                </a:solidFill>
              </a:rPr>
              <a:t>Imagerie IRM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19459" name="Rectangle 3"/>
          <p:cNvSpPr>
            <a:spLocks noGrp="1" noRot="1" noChangeArrowheads="1"/>
          </p:cNvSpPr>
          <p:nvPr>
            <p:ph idx="1"/>
          </p:nvPr>
        </p:nvSpPr>
        <p:spPr/>
        <p:txBody>
          <a:bodyPr anchor="t"/>
          <a:lstStyle/>
          <a:p>
            <a:r>
              <a:rPr lang="fr-FR" dirty="0" smtClean="0"/>
              <a:t>Association avec lésions du sous scapulaire</a:t>
            </a:r>
            <a:r>
              <a:rPr lang="fr-FR" dirty="0"/>
              <a:t>	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758" y="2895600"/>
            <a:ext cx="2581275" cy="29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2895600"/>
            <a:ext cx="2819400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465" name="Line 9"/>
          <p:cNvSpPr>
            <a:spLocks noChangeShapeType="1"/>
          </p:cNvSpPr>
          <p:nvPr/>
        </p:nvSpPr>
        <p:spPr bwMode="auto">
          <a:xfrm flipV="1">
            <a:off x="2286000" y="3886200"/>
            <a:ext cx="381000" cy="381000"/>
          </a:xfrm>
          <a:prstGeom prst="line">
            <a:avLst/>
          </a:prstGeom>
          <a:noFill/>
          <a:ln w="38100">
            <a:solidFill>
              <a:srgbClr val="FF0C1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 flipV="1">
            <a:off x="5867400" y="4114800"/>
            <a:ext cx="609600" cy="609600"/>
          </a:xfrm>
          <a:prstGeom prst="line">
            <a:avLst/>
          </a:prstGeom>
          <a:noFill/>
          <a:ln w="38100">
            <a:solidFill>
              <a:srgbClr val="FF0C1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2919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5384"/>
          </a:xfrm>
        </p:spPr>
        <p:txBody>
          <a:bodyPr>
            <a:normAutofit/>
          </a:bodyPr>
          <a:lstStyle/>
          <a:p>
            <a:r>
              <a:rPr lang="fr-FR" sz="4400" dirty="0" smtClean="0">
                <a:solidFill>
                  <a:srgbClr val="FFFF00"/>
                </a:solidFill>
                <a:latin typeface="Arial"/>
                <a:cs typeface="Arial"/>
              </a:rPr>
              <a:t>Tendinopathie Calcifiante</a:t>
            </a:r>
            <a:endParaRPr lang="fr-FR" sz="44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854000"/>
            <a:ext cx="9144000" cy="5272163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fr-FR" dirty="0" smtClean="0">
                <a:latin typeface="Arial"/>
                <a:cs typeface="Arial"/>
              </a:rPr>
              <a:t>Clinique</a:t>
            </a:r>
          </a:p>
          <a:p>
            <a:pPr lvl="2">
              <a:lnSpc>
                <a:spcPct val="100000"/>
              </a:lnSpc>
            </a:pPr>
            <a:r>
              <a:rPr lang="fr-FR" dirty="0" smtClean="0">
                <a:latin typeface="Arial"/>
                <a:cs typeface="Arial"/>
              </a:rPr>
              <a:t>Asymptomatiques ++</a:t>
            </a:r>
          </a:p>
          <a:p>
            <a:pPr lvl="2">
              <a:lnSpc>
                <a:spcPct val="100000"/>
              </a:lnSpc>
            </a:pPr>
            <a:r>
              <a:rPr lang="fr-FR" dirty="0" smtClean="0">
                <a:latin typeface="Arial"/>
                <a:cs typeface="Arial"/>
              </a:rPr>
              <a:t>Chronique</a:t>
            </a:r>
          </a:p>
          <a:p>
            <a:pPr lvl="2">
              <a:lnSpc>
                <a:spcPct val="100000"/>
              </a:lnSpc>
            </a:pPr>
            <a:r>
              <a:rPr lang="fr-FR" dirty="0" smtClean="0">
                <a:latin typeface="Arial"/>
                <a:cs typeface="Arial"/>
              </a:rPr>
              <a:t>Aigüe ++</a:t>
            </a:r>
          </a:p>
          <a:p>
            <a:pPr>
              <a:lnSpc>
                <a:spcPct val="100000"/>
              </a:lnSpc>
            </a:pPr>
            <a:r>
              <a:rPr lang="fr-FR" dirty="0" smtClean="0">
                <a:latin typeface="Arial"/>
                <a:cs typeface="Arial"/>
              </a:rPr>
              <a:t>Imagerie</a:t>
            </a:r>
            <a:endParaRPr lang="fr-FR" dirty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0292" y="3396752"/>
            <a:ext cx="46089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</a:pPr>
            <a:r>
              <a:rPr lang="fr-FR" sz="24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  <a:cs typeface="Arial"/>
              </a:rPr>
              <a:t>Classification SFA</a:t>
            </a: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</a:pPr>
            <a:r>
              <a:rPr lang="fr-FR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  <a:cs typeface="Arial"/>
              </a:rPr>
              <a:t>	Type </a:t>
            </a:r>
            <a:r>
              <a:rPr lang="fr-FR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  <a:cs typeface="Arial"/>
              </a:rPr>
              <a:t>A: denses arrondies bien limitées 20%</a:t>
            </a: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</a:pPr>
            <a:r>
              <a:rPr lang="fr-FR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  <a:cs typeface="Arial"/>
              </a:rPr>
              <a:t>	Type </a:t>
            </a:r>
            <a:r>
              <a:rPr lang="fr-FR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  <a:cs typeface="Arial"/>
              </a:rPr>
              <a:t>B: polylobées à contours nets 45%</a:t>
            </a: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</a:pPr>
            <a:endParaRPr lang="fr-FR" sz="32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  <a:ea typeface="ＭＳ Ｐゴシック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email">
            <a:lum bright="-16000"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6023" y="1251736"/>
            <a:ext cx="2928937" cy="237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4126" y="3652204"/>
            <a:ext cx="2977977" cy="241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0696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6641"/>
            <a:ext cx="8229600" cy="1127717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00"/>
                </a:solidFill>
                <a:latin typeface="Arial"/>
                <a:cs typeface="Arial"/>
              </a:rPr>
              <a:t>Tendinopathie Calcifiante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fr-FR" dirty="0" smtClean="0"/>
              <a:t>Traitement médical</a:t>
            </a:r>
          </a:p>
          <a:p>
            <a:r>
              <a:rPr lang="fr-FR" dirty="0" smtClean="0"/>
              <a:t>Ponction aspiration</a:t>
            </a:r>
          </a:p>
          <a:p>
            <a:r>
              <a:rPr lang="fr-FR" dirty="0" smtClean="0"/>
              <a:t>Traitement Arthroscopique</a:t>
            </a:r>
            <a:endParaRPr lang="fr-FR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2139" y="1216218"/>
            <a:ext cx="3074808" cy="269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8686" y="4125913"/>
            <a:ext cx="3375025" cy="273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25913"/>
            <a:ext cx="2843808" cy="273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3710" y="4125913"/>
            <a:ext cx="3045943" cy="273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726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3985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fr-FR" sz="4400" dirty="0">
                <a:solidFill>
                  <a:srgbClr val="FFFF00"/>
                </a:solidFill>
                <a:latin typeface="Arial"/>
                <a:cs typeface="Arial"/>
              </a:rPr>
              <a:t>Technique Arthroscopique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1861094" y="1600200"/>
            <a:ext cx="6825705" cy="4525963"/>
          </a:xfrm>
        </p:spPr>
        <p:txBody>
          <a:bodyPr/>
          <a:lstStyle/>
          <a:p>
            <a:r>
              <a:rPr lang="fr-FR" dirty="0" smtClean="0"/>
              <a:t>Images endoscopiques</a:t>
            </a:r>
            <a:endParaRPr lang="fr-FR" dirty="0"/>
          </a:p>
        </p:txBody>
      </p:sp>
      <p:pic>
        <p:nvPicPr>
          <p:cNvPr id="2" name="Image 1" descr="calcif +++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3092" y="921362"/>
            <a:ext cx="3438784" cy="2864057"/>
          </a:xfrm>
          <a:prstGeom prst="rect">
            <a:avLst/>
          </a:prstGeom>
        </p:spPr>
      </p:pic>
      <p:pic>
        <p:nvPicPr>
          <p:cNvPr id="3" name="Image 2" descr="calcif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76" y="855668"/>
            <a:ext cx="3208314" cy="2936423"/>
          </a:xfrm>
          <a:prstGeom prst="rect">
            <a:avLst/>
          </a:prstGeom>
        </p:spPr>
      </p:pic>
      <p:pic>
        <p:nvPicPr>
          <p:cNvPr id="4" name="Image 3" descr="calcif épaule piqueté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0624"/>
            <a:ext cx="3157728" cy="2560320"/>
          </a:xfrm>
          <a:prstGeom prst="rect">
            <a:avLst/>
          </a:prstGeom>
        </p:spPr>
      </p:pic>
      <p:pic>
        <p:nvPicPr>
          <p:cNvPr id="5" name="Image 4" descr="chaboche Calcif eclatée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0464" y="4230624"/>
            <a:ext cx="2877312" cy="262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01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81743"/>
          </a:xfrm>
        </p:spPr>
        <p:txBody>
          <a:bodyPr>
            <a:noAutofit/>
          </a:bodyPr>
          <a:lstStyle/>
          <a:p>
            <a:r>
              <a:rPr lang="fr-FR" sz="2000" dirty="0" smtClean="0">
                <a:solidFill>
                  <a:srgbClr val="FFFF00"/>
                </a:solidFill>
                <a:latin typeface="Arial"/>
                <a:cs typeface="Arial"/>
              </a:rPr>
              <a:t>Organigramme tendinopathie de coiffe</a:t>
            </a:r>
            <a:endParaRPr lang="fr-FR" sz="20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602179"/>
            <a:ext cx="9144000" cy="6255821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fr-FR" sz="2000" dirty="0" smtClean="0">
                <a:latin typeface="Arial"/>
                <a:cs typeface="Arial"/>
              </a:rPr>
              <a:t>Syndrome sous Acromial</a:t>
            </a:r>
          </a:p>
          <a:p>
            <a:pPr marL="0" indent="0" algn="ctr">
              <a:buNone/>
            </a:pPr>
            <a:r>
              <a:rPr lang="fr-FR" sz="2000" dirty="0" smtClean="0">
                <a:latin typeface="Arial"/>
                <a:cs typeface="Arial"/>
              </a:rPr>
              <a:t>Clinique et imagerie</a:t>
            </a:r>
          </a:p>
          <a:p>
            <a:pPr marL="0" indent="0">
              <a:buNone/>
            </a:pPr>
            <a:r>
              <a:rPr lang="fr-FR" sz="2000" dirty="0" smtClean="0">
                <a:latin typeface="Arial"/>
                <a:cs typeface="Arial"/>
              </a:rPr>
              <a:t>Tendinite Calcifiante        Tendinite non rompue        Tendinite rompue</a:t>
            </a:r>
          </a:p>
          <a:p>
            <a:pPr marL="0" indent="0">
              <a:buNone/>
            </a:pPr>
            <a:r>
              <a:rPr lang="fr-FR" sz="2000" dirty="0" smtClean="0">
                <a:latin typeface="Arial"/>
                <a:cs typeface="Arial"/>
              </a:rPr>
              <a:t>                                                         </a:t>
            </a:r>
            <a:r>
              <a:rPr lang="fr-FR" sz="1600" dirty="0" smtClean="0">
                <a:latin typeface="Arial"/>
                <a:cs typeface="Arial"/>
              </a:rPr>
              <a:t>          Tt Med inefficace</a:t>
            </a:r>
            <a:endParaRPr lang="fr-FR" sz="20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fr-FR" sz="2000" dirty="0" smtClean="0">
                <a:latin typeface="Arial"/>
                <a:cs typeface="Arial"/>
              </a:rPr>
              <a:t>Tt Med       Tt </a:t>
            </a:r>
            <a:r>
              <a:rPr lang="fr-FR" sz="2000" dirty="0" err="1" smtClean="0">
                <a:latin typeface="Arial"/>
                <a:cs typeface="Arial"/>
              </a:rPr>
              <a:t>Scopique</a:t>
            </a:r>
            <a:r>
              <a:rPr lang="fr-FR" sz="2000" dirty="0">
                <a:latin typeface="Arial"/>
                <a:cs typeface="Arial"/>
              </a:rPr>
              <a:t>	</a:t>
            </a:r>
            <a:endParaRPr lang="fr-FR" sz="20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fr-FR" sz="2000" dirty="0" smtClean="0">
                <a:latin typeface="Arial"/>
                <a:cs typeface="Arial"/>
              </a:rPr>
              <a:t>                                                                       Imagerie</a:t>
            </a:r>
          </a:p>
          <a:p>
            <a:pPr marL="0" indent="0">
              <a:buNone/>
            </a:pPr>
            <a:endParaRPr lang="fr-FR" sz="20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fr-FR" sz="2000" dirty="0" smtClean="0">
                <a:latin typeface="Arial"/>
                <a:cs typeface="Arial"/>
              </a:rPr>
              <a:t>            Pas de rupture</a:t>
            </a:r>
            <a:r>
              <a:rPr lang="fr-FR" sz="2000" dirty="0">
                <a:latin typeface="Arial"/>
                <a:cs typeface="Arial"/>
              </a:rPr>
              <a:t> </a:t>
            </a:r>
            <a:r>
              <a:rPr lang="fr-FR" sz="2000" dirty="0" smtClean="0">
                <a:latin typeface="Arial"/>
                <a:cs typeface="Arial"/>
              </a:rPr>
              <a:t>              </a:t>
            </a:r>
            <a:r>
              <a:rPr lang="fr-FR" sz="2000" dirty="0" err="1" smtClean="0">
                <a:latin typeface="Arial"/>
                <a:cs typeface="Arial"/>
              </a:rPr>
              <a:t>Rupt</a:t>
            </a:r>
            <a:r>
              <a:rPr lang="fr-FR" sz="2000" dirty="0" smtClean="0">
                <a:latin typeface="Arial"/>
                <a:cs typeface="Arial"/>
              </a:rPr>
              <a:t> Partielle	 </a:t>
            </a:r>
            <a:r>
              <a:rPr lang="fr-FR" sz="2000" dirty="0" err="1" smtClean="0">
                <a:latin typeface="Arial"/>
                <a:cs typeface="Arial"/>
              </a:rPr>
              <a:t>Rupt</a:t>
            </a:r>
            <a:r>
              <a:rPr lang="fr-FR" sz="2000" dirty="0" smtClean="0">
                <a:latin typeface="Arial"/>
                <a:cs typeface="Arial"/>
              </a:rPr>
              <a:t> complète</a:t>
            </a:r>
          </a:p>
          <a:p>
            <a:pPr marL="0" indent="0">
              <a:buNone/>
            </a:pPr>
            <a:endParaRPr lang="fr-FR" sz="20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fr-FR" sz="2000" dirty="0" smtClean="0">
                <a:latin typeface="Arial"/>
                <a:cs typeface="Arial"/>
              </a:rPr>
              <a:t>        IA AMM                              IA    AMM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sz="2000" dirty="0" smtClean="0">
                <a:latin typeface="Arial"/>
                <a:cs typeface="Arial"/>
              </a:rPr>
              <a:t>                                                                                   </a:t>
            </a:r>
            <a:r>
              <a:rPr lang="fr-FR" sz="2000" dirty="0">
                <a:latin typeface="Arial"/>
                <a:cs typeface="Arial"/>
              </a:rPr>
              <a:t> </a:t>
            </a:r>
            <a:r>
              <a:rPr lang="fr-FR" sz="2000" dirty="0" smtClean="0">
                <a:latin typeface="Arial"/>
                <a:cs typeface="Arial"/>
              </a:rPr>
              <a:t>  suture </a:t>
            </a:r>
            <a:r>
              <a:rPr lang="fr-FR" sz="2000" dirty="0" err="1">
                <a:latin typeface="Arial"/>
                <a:cs typeface="Arial"/>
              </a:rPr>
              <a:t>arthro</a:t>
            </a:r>
            <a:endParaRPr lang="fr-FR" sz="2000" dirty="0" smtClean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2000" dirty="0" smtClean="0">
                <a:latin typeface="Arial"/>
                <a:cs typeface="Arial"/>
              </a:rPr>
              <a:t>         Acromio                       Acromio+/-suture         &gt;75 ans section lg biceps </a:t>
            </a:r>
            <a:endParaRPr lang="fr-FR" sz="2000" dirty="0">
              <a:latin typeface="Arial"/>
              <a:cs typeface="Arial"/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5681816" y="2704336"/>
            <a:ext cx="0" cy="6350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6054048" y="3821105"/>
            <a:ext cx="853913" cy="5145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>
            <a:off x="4871704" y="3843003"/>
            <a:ext cx="853915" cy="5145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4447050" y="2117720"/>
            <a:ext cx="580224" cy="2737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6324405" y="2150567"/>
            <a:ext cx="656858" cy="2737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2605540" y="3722567"/>
            <a:ext cx="2835434" cy="6350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>
            <a:off x="624713" y="2184010"/>
            <a:ext cx="470748" cy="6240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>
            <a:off x="1628996" y="2196672"/>
            <a:ext cx="339377" cy="6240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>
            <a:off x="4477586" y="4828389"/>
            <a:ext cx="0" cy="5912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>
            <a:off x="7006477" y="4762695"/>
            <a:ext cx="0" cy="10401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>
            <a:off x="4488531" y="5802822"/>
            <a:ext cx="0" cy="3722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 flipH="1">
            <a:off x="1345217" y="4762695"/>
            <a:ext cx="361272" cy="5912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1131797" y="5802822"/>
            <a:ext cx="0" cy="4269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H="1">
            <a:off x="4488524" y="1094871"/>
            <a:ext cx="1" cy="2408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>
            <a:off x="4488524" y="1609462"/>
            <a:ext cx="0" cy="2080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>
            <a:off x="5681816" y="1576615"/>
            <a:ext cx="853913" cy="2080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flipH="1">
            <a:off x="2507005" y="1576615"/>
            <a:ext cx="952443" cy="2080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413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2087"/>
            <a:ext cx="8229600" cy="1143000"/>
          </a:xfrm>
        </p:spPr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fr-FR" sz="3600" dirty="0">
                <a:solidFill>
                  <a:srgbClr val="FFFF00"/>
                </a:solidFill>
              </a:rPr>
              <a:t>Capsulite</a:t>
            </a:r>
            <a:br>
              <a:rPr lang="fr-FR" sz="3600" dirty="0">
                <a:solidFill>
                  <a:srgbClr val="FFFF00"/>
                </a:solidFill>
              </a:rPr>
            </a:br>
            <a:r>
              <a:rPr lang="fr-FR" sz="2000" dirty="0"/>
              <a:t>Correspond à un enraidissement des amplitudes articulaires en passif de la </a:t>
            </a:r>
            <a:r>
              <a:rPr lang="fr-FR" sz="2000" dirty="0" err="1"/>
              <a:t>gléno</a:t>
            </a:r>
            <a:r>
              <a:rPr lang="fr-FR" sz="2000" dirty="0"/>
              <a:t> humérale.</a:t>
            </a:r>
            <a:br>
              <a:rPr lang="fr-FR" sz="2000" dirty="0"/>
            </a:br>
            <a:endParaRPr lang="fr-FR" sz="2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5257800"/>
          </a:xfrm>
        </p:spPr>
        <p:txBody>
          <a:bodyPr>
            <a:normAutofit fontScale="77500" lnSpcReduction="20000"/>
          </a:bodyPr>
          <a:lstStyle/>
          <a:p>
            <a:r>
              <a:rPr lang="fr-FR" dirty="0" smtClean="0"/>
              <a:t>Clinique</a:t>
            </a:r>
          </a:p>
          <a:p>
            <a:pPr lvl="1"/>
            <a:r>
              <a:rPr lang="fr-FR" dirty="0" smtClean="0"/>
              <a:t>Début algique ++</a:t>
            </a:r>
          </a:p>
          <a:p>
            <a:pPr lvl="1"/>
            <a:r>
              <a:rPr lang="fr-FR" dirty="0" smtClean="0"/>
              <a:t>État</a:t>
            </a:r>
          </a:p>
          <a:p>
            <a:pPr lvl="1"/>
            <a:r>
              <a:rPr lang="fr-FR" dirty="0" smtClean="0"/>
              <a:t>Récupération</a:t>
            </a:r>
          </a:p>
          <a:p>
            <a:pPr>
              <a:lnSpc>
                <a:spcPct val="90000"/>
              </a:lnSpc>
            </a:pPr>
            <a:r>
              <a:rPr lang="fr-FR" dirty="0" smtClean="0"/>
              <a:t>Facteur favorisants ++</a:t>
            </a:r>
          </a:p>
          <a:p>
            <a:pPr lvl="1">
              <a:lnSpc>
                <a:spcPct val="90000"/>
              </a:lnSpc>
            </a:pPr>
            <a:r>
              <a:rPr lang="fr-FR" sz="2400" dirty="0" smtClean="0"/>
              <a:t>Sexe</a:t>
            </a:r>
            <a:r>
              <a:rPr lang="fr-FR" sz="2400" dirty="0"/>
              <a:t>: féminin</a:t>
            </a:r>
          </a:p>
          <a:p>
            <a:pPr lvl="1">
              <a:lnSpc>
                <a:spcPct val="90000"/>
              </a:lnSpc>
            </a:pPr>
            <a:r>
              <a:rPr lang="fr-FR" sz="2400" dirty="0"/>
              <a:t>Age: </a:t>
            </a:r>
            <a:r>
              <a:rPr lang="fr-FR" sz="2400" dirty="0" smtClean="0"/>
              <a:t>&gt; 40 </a:t>
            </a:r>
            <a:r>
              <a:rPr lang="fr-FR" sz="2400" dirty="0"/>
              <a:t>ans, </a:t>
            </a:r>
          </a:p>
          <a:p>
            <a:pPr lvl="1">
              <a:lnSpc>
                <a:spcPct val="90000"/>
              </a:lnSpc>
            </a:pPr>
            <a:r>
              <a:rPr lang="fr-FR" sz="2400" dirty="0"/>
              <a:t>Traumatisme</a:t>
            </a:r>
          </a:p>
          <a:p>
            <a:pPr lvl="1">
              <a:lnSpc>
                <a:spcPct val="90000"/>
              </a:lnSpc>
            </a:pPr>
            <a:r>
              <a:rPr lang="fr-FR" sz="2400" dirty="0">
                <a:solidFill>
                  <a:srgbClr val="FFFF00"/>
                </a:solidFill>
              </a:rPr>
              <a:t>Diabète +</a:t>
            </a:r>
            <a:r>
              <a:rPr lang="fr-FR" sz="2400" dirty="0" smtClean="0">
                <a:solidFill>
                  <a:srgbClr val="FFFF00"/>
                </a:solidFill>
              </a:rPr>
              <a:t>++</a:t>
            </a:r>
            <a:endParaRPr lang="fr-FR" sz="2400" dirty="0">
              <a:solidFill>
                <a:srgbClr val="FFFF00"/>
              </a:solidFill>
            </a:endParaRPr>
          </a:p>
          <a:p>
            <a:pPr lvl="1">
              <a:lnSpc>
                <a:spcPct val="90000"/>
              </a:lnSpc>
            </a:pPr>
            <a:r>
              <a:rPr lang="fr-FR" sz="2400" dirty="0"/>
              <a:t>Immobilisation prolongée intempestives post </a:t>
            </a:r>
            <a:r>
              <a:rPr lang="fr-FR" sz="2400" dirty="0" err="1"/>
              <a:t>fract</a:t>
            </a:r>
            <a:endParaRPr lang="fr-FR" sz="2400" dirty="0"/>
          </a:p>
          <a:p>
            <a:pPr lvl="1">
              <a:lnSpc>
                <a:spcPct val="90000"/>
              </a:lnSpc>
            </a:pPr>
            <a:r>
              <a:rPr lang="fr-FR" sz="2400" dirty="0"/>
              <a:t>Maladies thyroïdiennes</a:t>
            </a:r>
          </a:p>
          <a:p>
            <a:pPr lvl="1">
              <a:lnSpc>
                <a:spcPct val="90000"/>
              </a:lnSpc>
            </a:pPr>
            <a:r>
              <a:rPr lang="fr-FR" sz="2400" dirty="0"/>
              <a:t>Affections myocardiques</a:t>
            </a:r>
          </a:p>
          <a:p>
            <a:pPr lvl="1">
              <a:lnSpc>
                <a:spcPct val="90000"/>
              </a:lnSpc>
            </a:pPr>
            <a:r>
              <a:rPr lang="fr-FR" sz="2400" dirty="0"/>
              <a:t>Certaines affections auto immunes</a:t>
            </a:r>
          </a:p>
          <a:p>
            <a:pPr lvl="1">
              <a:lnSpc>
                <a:spcPct val="90000"/>
              </a:lnSpc>
            </a:pPr>
            <a:r>
              <a:rPr lang="fr-FR" sz="2400" dirty="0"/>
              <a:t>Facteurs psychologiques discutés</a:t>
            </a:r>
          </a:p>
          <a:p>
            <a:pPr lvl="1">
              <a:lnSpc>
                <a:spcPct val="90000"/>
              </a:lnSpc>
            </a:pPr>
            <a:r>
              <a:rPr lang="fr-FR" sz="2400" dirty="0"/>
              <a:t>Maladie de </a:t>
            </a:r>
            <a:r>
              <a:rPr lang="fr-FR" sz="2400" dirty="0" err="1"/>
              <a:t>Dupuytren</a:t>
            </a:r>
            <a:endParaRPr lang="fr-FR" sz="2400" dirty="0"/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4687" y="1595030"/>
            <a:ext cx="3233309" cy="1708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email">
            <a:lum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0196" y="1610733"/>
            <a:ext cx="2644400" cy="169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6316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Schéma évolutif de la Capsulose</a:t>
            </a:r>
            <a:br>
              <a:rPr lang="fr-FR"/>
            </a:br>
            <a:r>
              <a:rPr lang="fr-FR"/>
              <a:t>Allieu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805" y="2381040"/>
            <a:ext cx="8454733" cy="3753360"/>
          </a:xfrm>
          <a:prstGeom prst="rect">
            <a:avLst/>
          </a:prstGeom>
          <a:solidFill>
            <a:srgbClr val="83C1C6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33877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6846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Capsulite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229899" y="1215307"/>
            <a:ext cx="5583286" cy="4773639"/>
          </a:xfrm>
        </p:spPr>
        <p:txBody>
          <a:bodyPr/>
          <a:lstStyle/>
          <a:p>
            <a:r>
              <a:rPr lang="fr-FR" dirty="0" smtClean="0"/>
              <a:t>Imagerie :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fr-FR" sz="2000" dirty="0" smtClean="0"/>
              <a:t>Radio Standard indispensable pour éliminer </a:t>
            </a:r>
            <a:r>
              <a:rPr lang="fr-FR" sz="2000" dirty="0" err="1" smtClean="0"/>
              <a:t>qs</a:t>
            </a:r>
            <a:endParaRPr lang="fr-FR" sz="2000" dirty="0" smtClean="0"/>
          </a:p>
          <a:p>
            <a:pPr marL="457200" lvl="1" indent="0">
              <a:lnSpc>
                <a:spcPct val="100000"/>
              </a:lnSpc>
              <a:buNone/>
            </a:pPr>
            <a:r>
              <a:rPr lang="fr-FR" sz="2000" dirty="0" smtClean="0"/>
              <a:t>A graphie ou A scanner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fr-FR" sz="2000" dirty="0" smtClean="0"/>
              <a:t>IRM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fr-FR" sz="1400" dirty="0" smtClean="0">
                <a:latin typeface="Arial"/>
                <a:cs typeface="Arial"/>
              </a:rPr>
              <a:t>aspect </a:t>
            </a:r>
            <a:r>
              <a:rPr lang="fr-FR" sz="1400" dirty="0">
                <a:latin typeface="Arial"/>
                <a:cs typeface="Arial"/>
              </a:rPr>
              <a:t>inflammatoire </a:t>
            </a:r>
            <a:r>
              <a:rPr lang="fr-FR" sz="1400" dirty="0" smtClean="0">
                <a:latin typeface="Arial"/>
                <a:cs typeface="Arial"/>
              </a:rPr>
              <a:t>du </a:t>
            </a:r>
            <a:r>
              <a:rPr lang="fr-FR" sz="1400" dirty="0">
                <a:latin typeface="Arial"/>
                <a:cs typeface="Arial"/>
              </a:rPr>
              <a:t>cul de sac axillaire </a:t>
            </a:r>
            <a:endParaRPr lang="fr-FR" sz="1400" dirty="0" smtClean="0">
              <a:latin typeface="Arial"/>
              <a:cs typeface="Arial"/>
            </a:endParaRPr>
          </a:p>
          <a:p>
            <a:pPr marL="457200" lvl="1" indent="0">
              <a:lnSpc>
                <a:spcPct val="100000"/>
              </a:lnSpc>
              <a:buNone/>
            </a:pPr>
            <a:r>
              <a:rPr lang="fr-FR" sz="1400" dirty="0" smtClean="0">
                <a:latin typeface="Arial"/>
                <a:cs typeface="Arial"/>
              </a:rPr>
              <a:t>au </a:t>
            </a:r>
            <a:r>
              <a:rPr lang="fr-FR" sz="1400" dirty="0">
                <a:latin typeface="Arial"/>
                <a:cs typeface="Arial"/>
              </a:rPr>
              <a:t>niveau du </a:t>
            </a:r>
            <a:r>
              <a:rPr lang="fr-FR" sz="1400" dirty="0" err="1">
                <a:latin typeface="Arial"/>
                <a:cs typeface="Arial"/>
              </a:rPr>
              <a:t>ligt</a:t>
            </a:r>
            <a:r>
              <a:rPr lang="fr-FR" sz="1400" dirty="0">
                <a:latin typeface="Arial"/>
                <a:cs typeface="Arial"/>
              </a:rPr>
              <a:t> </a:t>
            </a:r>
            <a:r>
              <a:rPr lang="fr-FR" sz="1400" dirty="0" err="1">
                <a:latin typeface="Arial"/>
                <a:cs typeface="Arial"/>
              </a:rPr>
              <a:t>gléno</a:t>
            </a:r>
            <a:r>
              <a:rPr lang="fr-FR" sz="1400" dirty="0">
                <a:latin typeface="Arial"/>
                <a:cs typeface="Arial"/>
              </a:rPr>
              <a:t> huméral inférieu</a:t>
            </a:r>
            <a:r>
              <a:rPr lang="fr-FR" sz="1200" dirty="0">
                <a:latin typeface="Arial"/>
                <a:cs typeface="Arial"/>
              </a:rPr>
              <a:t>r </a:t>
            </a:r>
          </a:p>
        </p:txBody>
      </p:sp>
      <p:pic>
        <p:nvPicPr>
          <p:cNvPr id="4" name="Picture 13" descr="&#10;ONA épaule                                                     0000013DBONBON                         0000000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9972" y="119823"/>
            <a:ext cx="2744028" cy="219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apsulite 1                                                    00000155BONBON                         00000000:"/>
          <p:cNvPicPr>
            <a:picLocks noGrp="1"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295" y="0"/>
            <a:ext cx="2339899" cy="2339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6" name="Picture 8" descr="Capsulite Graphie 2                                            00000155BONBON                         00000000:"/>
          <p:cNvPicPr>
            <a:picLocks noGrp="1"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4351" y="2323066"/>
            <a:ext cx="2730545" cy="204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1794" y="4361723"/>
            <a:ext cx="3189676" cy="248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9199" y="4361723"/>
            <a:ext cx="2614801" cy="2496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4438987" y="6224123"/>
            <a:ext cx="914400" cy="76200"/>
          </a:xfrm>
          <a:prstGeom prst="line">
            <a:avLst/>
          </a:prstGeom>
          <a:noFill/>
          <a:ln w="28575">
            <a:solidFill>
              <a:srgbClr val="FF273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kern="1200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 flipV="1">
            <a:off x="6931570" y="5704279"/>
            <a:ext cx="609600" cy="152400"/>
          </a:xfrm>
          <a:prstGeom prst="line">
            <a:avLst/>
          </a:prstGeom>
          <a:noFill/>
          <a:ln w="28575">
            <a:solidFill>
              <a:srgbClr val="FF273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kern="1200"/>
          </a:p>
        </p:txBody>
      </p:sp>
    </p:spTree>
    <p:extLst>
      <p:ext uri="{BB962C8B-B14F-4D97-AF65-F5344CB8AC3E}">
        <p14:creationId xmlns:p14="http://schemas.microsoft.com/office/powerpoint/2010/main" val="2426121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5384"/>
          </a:xfrm>
        </p:spPr>
        <p:txBody>
          <a:bodyPr>
            <a:normAutofit/>
          </a:bodyPr>
          <a:lstStyle/>
          <a:p>
            <a:r>
              <a:rPr lang="fr-FR" sz="4400" dirty="0" smtClean="0">
                <a:solidFill>
                  <a:srgbClr val="FFFF00"/>
                </a:solidFill>
                <a:latin typeface="Arial"/>
                <a:cs typeface="Arial"/>
              </a:rPr>
              <a:t>Capsulite Traitement</a:t>
            </a:r>
            <a:endParaRPr lang="fr-FR" sz="44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821154"/>
            <a:ext cx="8686800" cy="5305010"/>
          </a:xfrm>
        </p:spPr>
        <p:txBody>
          <a:bodyPr anchor="t">
            <a:normAutofit/>
          </a:bodyPr>
          <a:lstStyle/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fr-FR" sz="2400" dirty="0" smtClean="0">
                <a:solidFill>
                  <a:srgbClr val="FFFF00"/>
                </a:solidFill>
                <a:latin typeface="Arial"/>
                <a:cs typeface="Arial"/>
              </a:rPr>
              <a:t>Médical</a:t>
            </a:r>
          </a:p>
          <a:p>
            <a:pPr lvl="1">
              <a:lnSpc>
                <a:spcPct val="90000"/>
              </a:lnSpc>
              <a:buFont typeface="Arial"/>
              <a:buChar char="•"/>
            </a:pPr>
            <a:endParaRPr lang="fr-FR" sz="2400" dirty="0" smtClean="0">
              <a:latin typeface="Arial"/>
              <a:cs typeface="Arial"/>
            </a:endParaRPr>
          </a:p>
          <a:p>
            <a:pPr lvl="2">
              <a:lnSpc>
                <a:spcPct val="90000"/>
              </a:lnSpc>
            </a:pPr>
            <a:r>
              <a:rPr lang="fr-FR" sz="2000" dirty="0">
                <a:latin typeface="Arial"/>
                <a:cs typeface="Arial"/>
              </a:rPr>
              <a:t>L</a:t>
            </a:r>
            <a:r>
              <a:rPr lang="fr-FR" sz="2000" dirty="0" smtClean="0">
                <a:latin typeface="Arial"/>
                <a:cs typeface="Arial"/>
              </a:rPr>
              <a:t>utter </a:t>
            </a:r>
            <a:r>
              <a:rPr lang="fr-FR" sz="2000" dirty="0">
                <a:latin typeface="Arial"/>
                <a:cs typeface="Arial"/>
              </a:rPr>
              <a:t>contre </a:t>
            </a:r>
            <a:r>
              <a:rPr lang="fr-FR" sz="2000" dirty="0" smtClean="0">
                <a:latin typeface="Arial"/>
                <a:cs typeface="Arial"/>
              </a:rPr>
              <a:t>douleur: </a:t>
            </a:r>
            <a:r>
              <a:rPr lang="fr-FR" sz="2000" dirty="0" err="1" smtClean="0">
                <a:latin typeface="Arial"/>
                <a:cs typeface="Arial"/>
              </a:rPr>
              <a:t>Ant</a:t>
            </a:r>
            <a:r>
              <a:rPr lang="fr-FR" sz="2000" dirty="0" smtClean="0">
                <a:latin typeface="Arial"/>
                <a:cs typeface="Arial"/>
              </a:rPr>
              <a:t>  </a:t>
            </a:r>
            <a:r>
              <a:rPr lang="fr-FR" sz="2000" dirty="0" err="1" smtClean="0">
                <a:latin typeface="Arial"/>
                <a:cs typeface="Arial"/>
              </a:rPr>
              <a:t>Ains</a:t>
            </a:r>
            <a:r>
              <a:rPr lang="fr-FR" sz="2000" dirty="0" smtClean="0">
                <a:latin typeface="Arial"/>
                <a:cs typeface="Arial"/>
              </a:rPr>
              <a:t> </a:t>
            </a:r>
            <a:r>
              <a:rPr lang="fr-FR" sz="2000" dirty="0" err="1" smtClean="0">
                <a:latin typeface="Arial"/>
                <a:cs typeface="Arial"/>
              </a:rPr>
              <a:t>Cort</a:t>
            </a:r>
            <a:r>
              <a:rPr lang="fr-FR" sz="2000" dirty="0" smtClean="0">
                <a:latin typeface="Arial"/>
                <a:cs typeface="Arial"/>
              </a:rPr>
              <a:t> Morphiniques</a:t>
            </a:r>
          </a:p>
          <a:p>
            <a:pPr lvl="3">
              <a:lnSpc>
                <a:spcPct val="90000"/>
              </a:lnSpc>
            </a:pPr>
            <a:r>
              <a:rPr lang="fr-FR" sz="1800" dirty="0" smtClean="0">
                <a:solidFill>
                  <a:srgbClr val="FF0000"/>
                </a:solidFill>
                <a:latin typeface="Arial"/>
                <a:cs typeface="Arial"/>
              </a:rPr>
              <a:t>Calcitonine :</a:t>
            </a:r>
            <a:r>
              <a:rPr lang="fr-FR" sz="2800" dirty="0" smtClean="0">
                <a:solidFill>
                  <a:srgbClr val="FF0000"/>
                </a:solidFill>
                <a:latin typeface="Arial"/>
                <a:cs typeface="Arial"/>
              </a:rPr>
              <a:t>Non</a:t>
            </a:r>
            <a:r>
              <a:rPr lang="fr-FR" sz="1800" dirty="0" smtClean="0">
                <a:solidFill>
                  <a:srgbClr val="FF0000"/>
                </a:solidFill>
                <a:latin typeface="Arial"/>
                <a:cs typeface="Arial"/>
              </a:rPr>
              <a:t> depuis 2004 AFSSAPS</a:t>
            </a:r>
          </a:p>
          <a:p>
            <a:pPr lvl="3">
              <a:lnSpc>
                <a:spcPct val="90000"/>
              </a:lnSpc>
            </a:pPr>
            <a:r>
              <a:rPr lang="fr-FR" sz="1800" dirty="0" smtClean="0">
                <a:latin typeface="Arial"/>
                <a:cs typeface="Arial"/>
              </a:rPr>
              <a:t>IA intra avec ou sans distension</a:t>
            </a:r>
            <a:endParaRPr lang="fr-FR" sz="1800" dirty="0">
              <a:latin typeface="Arial"/>
              <a:cs typeface="Arial"/>
            </a:endParaRPr>
          </a:p>
          <a:p>
            <a:pPr lvl="2">
              <a:lnSpc>
                <a:spcPct val="90000"/>
              </a:lnSpc>
            </a:pPr>
            <a:r>
              <a:rPr lang="fr-FR" sz="2000" dirty="0">
                <a:latin typeface="Arial"/>
                <a:cs typeface="Arial"/>
              </a:rPr>
              <a:t>Lutter contre </a:t>
            </a:r>
            <a:r>
              <a:rPr lang="fr-FR" sz="2000" dirty="0" smtClean="0">
                <a:latin typeface="Arial"/>
                <a:cs typeface="Arial"/>
              </a:rPr>
              <a:t>enraidissement: </a:t>
            </a:r>
            <a:r>
              <a:rPr lang="fr-FR" sz="1800" dirty="0" smtClean="0">
                <a:latin typeface="Arial"/>
                <a:cs typeface="Arial"/>
              </a:rPr>
              <a:t>mob passive et auto </a:t>
            </a:r>
            <a:r>
              <a:rPr lang="fr-FR" sz="1800" dirty="0" err="1" smtClean="0">
                <a:latin typeface="Arial"/>
                <a:cs typeface="Arial"/>
              </a:rPr>
              <a:t>rééd</a:t>
            </a:r>
            <a:endParaRPr lang="fr-FR" sz="18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fr-FR" sz="2400" dirty="0">
                <a:latin typeface="Arial"/>
                <a:cs typeface="Arial"/>
              </a:rPr>
              <a:t>	</a:t>
            </a:r>
            <a:r>
              <a:rPr lang="fr-FR" sz="2000" dirty="0" err="1" smtClean="0">
                <a:solidFill>
                  <a:srgbClr val="FFFF00"/>
                </a:solidFill>
                <a:latin typeface="Arial"/>
                <a:cs typeface="Arial"/>
              </a:rPr>
              <a:t>Arthrodistension</a:t>
            </a:r>
            <a:r>
              <a:rPr lang="fr-FR" sz="2000" dirty="0" smtClean="0">
                <a:latin typeface="Arial"/>
                <a:cs typeface="Arial"/>
              </a:rPr>
              <a:t> : oui</a:t>
            </a:r>
          </a:p>
          <a:p>
            <a:pPr marL="0" indent="0">
              <a:buNone/>
            </a:pPr>
            <a:endParaRPr lang="fr-FR" sz="2000" dirty="0" smtClean="0">
              <a:latin typeface="Arial"/>
              <a:cs typeface="Arial"/>
            </a:endParaRPr>
          </a:p>
          <a:p>
            <a:r>
              <a:rPr lang="fr-FR" sz="2000" dirty="0" smtClean="0">
                <a:solidFill>
                  <a:srgbClr val="FFFF00"/>
                </a:solidFill>
                <a:latin typeface="Arial"/>
                <a:cs typeface="Arial"/>
              </a:rPr>
              <a:t>Chirurgical</a:t>
            </a:r>
            <a:r>
              <a:rPr lang="fr-FR" sz="2000" dirty="0" smtClean="0">
                <a:latin typeface="Arial"/>
                <a:cs typeface="Arial"/>
              </a:rPr>
              <a:t>: non</a:t>
            </a:r>
          </a:p>
          <a:p>
            <a:endParaRPr lang="fr-FR" sz="2000" dirty="0" smtClean="0">
              <a:latin typeface="Arial"/>
              <a:cs typeface="Arial"/>
            </a:endParaRPr>
          </a:p>
          <a:p>
            <a:r>
              <a:rPr lang="fr-FR" sz="2000" dirty="0" smtClean="0">
                <a:solidFill>
                  <a:srgbClr val="FFFF00"/>
                </a:solidFill>
                <a:latin typeface="Arial"/>
                <a:cs typeface="Arial"/>
              </a:rPr>
              <a:t>Arthroscopique</a:t>
            </a:r>
            <a:r>
              <a:rPr lang="fr-FR" sz="2000" dirty="0" smtClean="0">
                <a:latin typeface="Arial"/>
                <a:cs typeface="Arial"/>
              </a:rPr>
              <a:t>: Oui si nécessaire </a:t>
            </a:r>
            <a:r>
              <a:rPr lang="fr-FR" sz="1600" dirty="0" smtClean="0">
                <a:latin typeface="Arial"/>
                <a:cs typeface="Arial"/>
              </a:rPr>
              <a:t>même indication que la distension</a:t>
            </a:r>
            <a:endParaRPr lang="fr-FR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5926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76200"/>
            <a:ext cx="7772400" cy="1001110"/>
          </a:xfrm>
        </p:spPr>
        <p:txBody>
          <a:bodyPr>
            <a:normAutofit/>
          </a:bodyPr>
          <a:lstStyle/>
          <a:p>
            <a:r>
              <a:rPr lang="fr-FR" sz="4400" dirty="0">
                <a:solidFill>
                  <a:srgbClr val="FFFF00"/>
                </a:solidFill>
                <a:latin typeface="Arial"/>
                <a:cs typeface="Arial"/>
              </a:rPr>
              <a:t>Examen Physique</a:t>
            </a:r>
          </a:p>
        </p:txBody>
      </p:sp>
      <p:sp>
        <p:nvSpPr>
          <p:cNvPr id="4464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" y="1219200"/>
            <a:ext cx="4887309" cy="480533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fr-FR" dirty="0">
                <a:solidFill>
                  <a:srgbClr val="FFFF00"/>
                </a:solidFill>
              </a:rPr>
              <a:t>Inspection</a:t>
            </a:r>
          </a:p>
          <a:p>
            <a:pPr marL="457200" lvl="1" indent="0"/>
            <a:r>
              <a:rPr lang="fr-FR" dirty="0" smtClean="0"/>
              <a:t>Atrophie</a:t>
            </a:r>
            <a:endParaRPr lang="fr-FR" dirty="0"/>
          </a:p>
          <a:p>
            <a:pPr marL="457200" lvl="1" indent="0"/>
            <a:r>
              <a:rPr lang="fr-FR" dirty="0" err="1"/>
              <a:t>T</a:t>
            </a:r>
            <a:r>
              <a:rPr lang="fr-FR" dirty="0" err="1" smtClean="0"/>
              <a:t>uméfation</a:t>
            </a:r>
            <a:endParaRPr lang="fr-FR" dirty="0"/>
          </a:p>
          <a:p>
            <a:pPr marL="457200" lvl="1" indent="0"/>
            <a:r>
              <a:rPr lang="fr-FR" dirty="0"/>
              <a:t>S</a:t>
            </a:r>
            <a:r>
              <a:rPr lang="fr-FR" dirty="0" smtClean="0"/>
              <a:t>aillie </a:t>
            </a:r>
            <a:r>
              <a:rPr lang="fr-FR" dirty="0"/>
              <a:t>osseuse</a:t>
            </a:r>
          </a:p>
          <a:p>
            <a:pPr marL="457200" lvl="1" indent="0"/>
            <a:r>
              <a:rPr lang="fr-FR" dirty="0"/>
              <a:t>A</a:t>
            </a:r>
            <a:r>
              <a:rPr lang="fr-FR" dirty="0" smtClean="0"/>
              <a:t>ttitude </a:t>
            </a:r>
            <a:r>
              <a:rPr lang="fr-FR" dirty="0"/>
              <a:t>anormale</a:t>
            </a:r>
          </a:p>
          <a:p>
            <a:pPr marL="457200" lvl="1" indent="0"/>
            <a:r>
              <a:rPr lang="fr-FR" dirty="0"/>
              <a:t>Ecchymose</a:t>
            </a:r>
          </a:p>
          <a:p>
            <a:pPr marL="457200" lvl="1" indent="0"/>
            <a:endParaRPr lang="fr-FR" dirty="0"/>
          </a:p>
          <a:p>
            <a:pPr algn="l"/>
            <a:r>
              <a:rPr lang="fr-FR" dirty="0">
                <a:solidFill>
                  <a:srgbClr val="FFFF00"/>
                </a:solidFill>
              </a:rPr>
              <a:t>Palpation</a:t>
            </a:r>
          </a:p>
          <a:p>
            <a:pPr algn="l"/>
            <a:endParaRPr lang="fr-FR" dirty="0"/>
          </a:p>
          <a:p>
            <a:pPr algn="l"/>
            <a:endParaRPr lang="fr-FR" dirty="0"/>
          </a:p>
        </p:txBody>
      </p:sp>
      <p:pic>
        <p:nvPicPr>
          <p:cNvPr id="446471" name="Picture 7" descr="sulcus                                                         00001919Macintosh HD 2                 B823DD94:"/>
          <p:cNvPicPr>
            <a:picLocks noChangeAspect="1" noChangeArrowheads="1"/>
          </p:cNvPicPr>
          <p:nvPr/>
        </p:nvPicPr>
        <p:blipFill>
          <a:blip r:embed="rId2" cstate="email"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9100" y="2087353"/>
            <a:ext cx="3607747" cy="221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6473" name="Picture 9" descr="acromio clav .jpg                                              00021F29Macintosh HD 2                 B823DD9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0684" y="4762500"/>
            <a:ext cx="2730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 descr="décollement omoplate - copi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100" y="4305300"/>
            <a:ext cx="36449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82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800" dirty="0">
                <a:solidFill>
                  <a:srgbClr val="FFFF00"/>
                </a:solidFill>
                <a:latin typeface="Arial"/>
                <a:cs typeface="Arial"/>
              </a:rPr>
              <a:t>Arthroscopie    </a:t>
            </a:r>
            <a:r>
              <a:rPr lang="fr-FR" sz="2400" dirty="0">
                <a:solidFill>
                  <a:srgbClr val="FFFF00"/>
                </a:solidFill>
                <a:latin typeface="Arial"/>
                <a:cs typeface="Arial"/>
              </a:rPr>
              <a:t>V. Conti dès 79</a:t>
            </a:r>
            <a:endParaRPr lang="fr-FR" sz="48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21507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0" y="1140480"/>
            <a:ext cx="4495800" cy="6174720"/>
          </a:xfrm>
        </p:spPr>
        <p:txBody>
          <a:bodyPr anchor="t"/>
          <a:lstStyle/>
          <a:p>
            <a:pPr>
              <a:lnSpc>
                <a:spcPct val="90000"/>
              </a:lnSpc>
            </a:pPr>
            <a:r>
              <a:rPr lang="fr-FR" sz="2000" dirty="0">
                <a:latin typeface="Arial"/>
                <a:cs typeface="Arial"/>
              </a:rPr>
              <a:t>En cas de doute intérêt de la mobilisation sous bloc </a:t>
            </a:r>
            <a:r>
              <a:rPr lang="fr-FR" sz="2000" dirty="0" err="1" smtClean="0">
                <a:latin typeface="Arial"/>
                <a:cs typeface="Arial"/>
              </a:rPr>
              <a:t>interscalénique</a:t>
            </a:r>
            <a:endParaRPr lang="fr-FR" sz="2000" dirty="0" smtClean="0"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fr-FR" sz="2000" dirty="0" smtClean="0">
                <a:latin typeface="Arial"/>
                <a:cs typeface="Arial"/>
              </a:rPr>
              <a:t> </a:t>
            </a:r>
            <a:r>
              <a:rPr lang="fr-FR" sz="2000" dirty="0">
                <a:latin typeface="Arial"/>
                <a:cs typeface="Arial"/>
              </a:rPr>
              <a:t>voire rarement de la scopie qui montre  une synovite </a:t>
            </a:r>
            <a:r>
              <a:rPr lang="fr-FR" sz="2000" dirty="0" err="1">
                <a:latin typeface="Arial"/>
                <a:cs typeface="Arial"/>
              </a:rPr>
              <a:t>hyperhémique</a:t>
            </a:r>
            <a:r>
              <a:rPr lang="fr-FR" sz="2000" dirty="0">
                <a:latin typeface="Arial"/>
                <a:cs typeface="Arial"/>
              </a:rPr>
              <a:t> ++ </a:t>
            </a:r>
            <a:r>
              <a:rPr lang="fr-FR" sz="1600" dirty="0" err="1">
                <a:latin typeface="Arial"/>
                <a:cs typeface="Arial"/>
              </a:rPr>
              <a:t>Wiley</a:t>
            </a:r>
            <a:r>
              <a:rPr lang="fr-FR" sz="1600" dirty="0">
                <a:latin typeface="Arial"/>
                <a:cs typeface="Arial"/>
              </a:rPr>
              <a:t> &amp; </a:t>
            </a:r>
            <a:r>
              <a:rPr lang="fr-FR" sz="1600" dirty="0" err="1">
                <a:latin typeface="Arial"/>
                <a:cs typeface="Arial"/>
              </a:rPr>
              <a:t>coll</a:t>
            </a:r>
            <a:endParaRPr lang="fr-FR" sz="1600" dirty="0"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endParaRPr lang="fr-FR" sz="2400" dirty="0"/>
          </a:p>
          <a:p>
            <a:pPr>
              <a:lnSpc>
                <a:spcPct val="90000"/>
              </a:lnSpc>
            </a:pPr>
            <a:endParaRPr lang="fr-FR" sz="2400" dirty="0"/>
          </a:p>
          <a:p>
            <a:pPr>
              <a:lnSpc>
                <a:spcPct val="90000"/>
              </a:lnSpc>
            </a:pPr>
            <a:endParaRPr lang="fr-FR" sz="2400" dirty="0"/>
          </a:p>
          <a:p>
            <a:pPr>
              <a:lnSpc>
                <a:spcPct val="90000"/>
              </a:lnSpc>
            </a:pPr>
            <a:endParaRPr lang="fr-FR" sz="2400" dirty="0"/>
          </a:p>
          <a:p>
            <a:pPr algn="ctr">
              <a:lnSpc>
                <a:spcPct val="90000"/>
              </a:lnSpc>
              <a:buFont typeface="Wingdings 3" charset="0"/>
              <a:buNone/>
            </a:pPr>
            <a:endParaRPr lang="fr-FR" sz="1800" dirty="0"/>
          </a:p>
          <a:p>
            <a:pPr algn="ctr">
              <a:lnSpc>
                <a:spcPct val="90000"/>
              </a:lnSpc>
              <a:buFont typeface="Wingdings 3" charset="0"/>
              <a:buNone/>
            </a:pPr>
            <a:endParaRPr lang="fr-FR" sz="1800" dirty="0"/>
          </a:p>
          <a:p>
            <a:pPr algn="ctr">
              <a:lnSpc>
                <a:spcPct val="90000"/>
              </a:lnSpc>
              <a:buFont typeface="Wingdings 3" charset="0"/>
              <a:buNone/>
            </a:pPr>
            <a:endParaRPr lang="fr-FR" sz="1800" dirty="0" smtClean="0"/>
          </a:p>
          <a:p>
            <a:pPr algn="ctr">
              <a:lnSpc>
                <a:spcPct val="90000"/>
              </a:lnSpc>
              <a:buFont typeface="Wingdings 3" charset="0"/>
              <a:buNone/>
            </a:pPr>
            <a:endParaRPr lang="fr-FR" sz="1800" dirty="0"/>
          </a:p>
          <a:p>
            <a:pPr algn="ctr">
              <a:lnSpc>
                <a:spcPct val="90000"/>
              </a:lnSpc>
              <a:buFont typeface="Wingdings 3" charset="0"/>
              <a:buNone/>
            </a:pPr>
            <a:endParaRPr lang="fr-FR" sz="1800" dirty="0"/>
          </a:p>
          <a:p>
            <a:pPr algn="ctr">
              <a:lnSpc>
                <a:spcPct val="90000"/>
              </a:lnSpc>
              <a:buFont typeface="Wingdings 3" charset="0"/>
              <a:buNone/>
            </a:pPr>
            <a:r>
              <a:rPr lang="fr-FR" sz="1800" dirty="0"/>
              <a:t>Vue intra </a:t>
            </a:r>
            <a:r>
              <a:rPr lang="fr-FR" sz="1800" dirty="0" smtClean="0"/>
              <a:t>Normale</a:t>
            </a:r>
            <a:endParaRPr lang="fr-FR" sz="2400" dirty="0"/>
          </a:p>
          <a:p>
            <a:pPr>
              <a:lnSpc>
                <a:spcPct val="90000"/>
              </a:lnSpc>
            </a:pPr>
            <a:endParaRPr lang="fr-FR" sz="2400" dirty="0"/>
          </a:p>
        </p:txBody>
      </p:sp>
      <p:pic>
        <p:nvPicPr>
          <p:cNvPr id="21510" name="Picture 6" descr="capsulite 4                                                    000001E6BONBON                         00000000: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200" y="1245960"/>
            <a:ext cx="4194175" cy="2173288"/>
          </a:xfrm>
        </p:spPr>
      </p:pic>
      <p:pic>
        <p:nvPicPr>
          <p:cNvPr id="21512" name="Picture 8" descr="gléno humérale                                                 000001E6BONBON                         00000000: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200" y="3403920"/>
            <a:ext cx="3048000" cy="2365375"/>
          </a:xfrm>
        </p:spPr>
      </p:pic>
      <p:pic>
        <p:nvPicPr>
          <p:cNvPr id="21513" name="Picture 9" descr=" capsulite                                                      000001E6BONBON                         00000000: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1788" y="3423573"/>
            <a:ext cx="3140075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961340" y="6082560"/>
            <a:ext cx="2057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Vue intra </a:t>
            </a:r>
            <a:r>
              <a:rPr lang="fr-FR" dirty="0" err="1" smtClean="0"/>
              <a:t>Capsulose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5942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0480"/>
            <a:ext cx="8229600" cy="872640"/>
          </a:xfrm>
        </p:spPr>
        <p:txBody>
          <a:bodyPr>
            <a:normAutofit/>
          </a:bodyPr>
          <a:lstStyle/>
          <a:p>
            <a:r>
              <a:rPr lang="fr-FR" sz="4800" dirty="0" smtClean="0">
                <a:solidFill>
                  <a:srgbClr val="FFFF00"/>
                </a:solidFill>
                <a:latin typeface="Arial"/>
                <a:cs typeface="Arial"/>
              </a:rPr>
              <a:t>E.D.I.</a:t>
            </a:r>
            <a:endParaRPr lang="fr-FR" sz="48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 anchor="t">
            <a:norm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Clinique </a:t>
            </a:r>
          </a:p>
          <a:p>
            <a:pPr lvl="1">
              <a:buFont typeface="Wingdings" charset="2"/>
              <a:buChar char="§"/>
            </a:pPr>
            <a:r>
              <a:rPr lang="fr-FR" dirty="0" smtClean="0"/>
              <a:t>Douleurs, appréhension</a:t>
            </a:r>
          </a:p>
          <a:p>
            <a:pPr lvl="1">
              <a:buFont typeface="Wingdings" charset="2"/>
              <a:buChar char="§"/>
            </a:pPr>
            <a:r>
              <a:rPr lang="fr-FR" dirty="0" smtClean="0"/>
              <a:t>sensation de subluxation</a:t>
            </a:r>
          </a:p>
          <a:p>
            <a:pPr lvl="1">
              <a:buFont typeface="Wingdings" charset="2"/>
              <a:buChar char="§"/>
            </a:pPr>
            <a:r>
              <a:rPr lang="fr-FR" dirty="0" smtClean="0"/>
              <a:t>Positivité des test de l’armé et du relocation test </a:t>
            </a:r>
          </a:p>
          <a:p>
            <a:pPr lvl="1">
              <a:buFont typeface="Wingdings" charset="2"/>
              <a:buChar char="§"/>
            </a:pPr>
            <a:r>
              <a:rPr lang="fr-FR" dirty="0" smtClean="0"/>
              <a:t> présence de signes mineurs d’instabilité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598" y="933119"/>
            <a:ext cx="3893678" cy="316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79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968703"/>
          </a:xfrm>
        </p:spPr>
        <p:txBody>
          <a:bodyPr>
            <a:normAutofit/>
          </a:bodyPr>
          <a:lstStyle/>
          <a:p>
            <a:r>
              <a:rPr lang="fr-FR" sz="4000" b="0" dirty="0">
                <a:solidFill>
                  <a:srgbClr val="FFFF00"/>
                </a:solidFill>
                <a:latin typeface="Arial"/>
                <a:cs typeface="Arial"/>
              </a:rPr>
              <a:t>Signe de Laxité</a:t>
            </a:r>
            <a:endParaRPr lang="fr-FR" sz="40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4638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1828800"/>
            <a:ext cx="3276600" cy="685800"/>
          </a:xfrm>
        </p:spPr>
        <p:txBody>
          <a:bodyPr>
            <a:noAutofit/>
          </a:bodyPr>
          <a:lstStyle/>
          <a:p>
            <a:r>
              <a:rPr lang="fr-FR" sz="3600" dirty="0" err="1">
                <a:solidFill>
                  <a:srgbClr val="FFFF00"/>
                </a:solidFill>
              </a:rPr>
              <a:t>Sulcus</a:t>
            </a:r>
            <a:endParaRPr lang="fr-FR" sz="3600" dirty="0">
              <a:solidFill>
                <a:srgbClr val="FFFF00"/>
              </a:solidFill>
            </a:endParaRPr>
          </a:p>
        </p:txBody>
      </p:sp>
      <p:pic>
        <p:nvPicPr>
          <p:cNvPr id="463876" name="Picture 4" descr="sulcus                                                         00001919Macintosh HD 2                 B823DD94: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7120" y="1371600"/>
            <a:ext cx="4005263" cy="26670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3877" name="Picture 5" descr="&#10;sulcus.jpg                                                     00001168&#10;LaCie disk                     BD787DCB:"/>
          <p:cNvPicPr>
            <a:picLocks noChangeAspect="1" noChangeArrowheads="1"/>
          </p:cNvPicPr>
          <p:nvPr/>
        </p:nvPicPr>
        <p:blipFill>
          <a:blip r:embed="rId3" cstate="email">
            <a:lum bright="32000" contras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572" y="3067871"/>
            <a:ext cx="3609428" cy="321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3878" name="Picture 6" descr="&#10;Sulcus.jpg                                                     000652A8Macintosh HD                   BD811422: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4038600"/>
            <a:ext cx="3598863" cy="269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cteur droit avec flèche 2"/>
          <p:cNvCxnSpPr/>
          <p:nvPr/>
        </p:nvCxnSpPr>
        <p:spPr>
          <a:xfrm flipV="1">
            <a:off x="4414864" y="2401920"/>
            <a:ext cx="483821" cy="172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/>
          <p:cNvCxnSpPr/>
          <p:nvPr/>
        </p:nvCxnSpPr>
        <p:spPr>
          <a:xfrm flipH="1">
            <a:off x="6600699" y="4605120"/>
            <a:ext cx="25919" cy="5788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194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717331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rgbClr val="FFFF00"/>
                </a:solidFill>
                <a:latin typeface="Arial"/>
                <a:cs typeface="Arial"/>
              </a:rPr>
              <a:t>Test Instabilité</a:t>
            </a:r>
          </a:p>
        </p:txBody>
      </p:sp>
      <p:sp>
        <p:nvSpPr>
          <p:cNvPr id="452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945931"/>
            <a:ext cx="8686800" cy="5596759"/>
          </a:xfrm>
        </p:spPr>
        <p:txBody>
          <a:bodyPr>
            <a:normAutofit/>
          </a:bodyPr>
          <a:lstStyle/>
          <a:p>
            <a:pPr algn="l"/>
            <a:r>
              <a:rPr lang="fr-FR" dirty="0" smtClean="0">
                <a:solidFill>
                  <a:schemeClr val="tx1"/>
                </a:solidFill>
              </a:rPr>
              <a:t>Tiroirs </a:t>
            </a:r>
            <a:r>
              <a:rPr lang="fr-FR" dirty="0">
                <a:solidFill>
                  <a:schemeClr val="tx1"/>
                </a:solidFill>
              </a:rPr>
              <a:t>antérieurs et </a:t>
            </a:r>
            <a:r>
              <a:rPr lang="fr-FR" dirty="0" smtClean="0">
                <a:solidFill>
                  <a:schemeClr val="tx1"/>
                </a:solidFill>
              </a:rPr>
              <a:t>postérieurs</a:t>
            </a:r>
          </a:p>
          <a:p>
            <a:pPr algn="l"/>
            <a:endParaRPr lang="fr-FR" dirty="0"/>
          </a:p>
          <a:p>
            <a:pPr algn="l"/>
            <a:endParaRPr lang="fr-FR" dirty="0" smtClean="0"/>
          </a:p>
          <a:p>
            <a:pPr algn="l"/>
            <a:endParaRPr lang="fr-FR" dirty="0"/>
          </a:p>
          <a:p>
            <a:pPr algn="l"/>
            <a:r>
              <a:rPr lang="fr-FR" dirty="0" smtClean="0">
                <a:solidFill>
                  <a:srgbClr val="FFFFFF"/>
                </a:solidFill>
              </a:rPr>
              <a:t>Test d’appréhension</a:t>
            </a:r>
            <a:r>
              <a:rPr lang="fr-FR" dirty="0"/>
              <a:t> </a:t>
            </a:r>
            <a:r>
              <a:rPr lang="fr-FR" dirty="0" smtClean="0"/>
              <a:t>                </a:t>
            </a:r>
            <a:r>
              <a:rPr lang="fr-FR" dirty="0" smtClean="0">
                <a:solidFill>
                  <a:srgbClr val="FFFFFF"/>
                </a:solidFill>
              </a:rPr>
              <a:t>Relocation test</a:t>
            </a:r>
            <a:endParaRPr lang="fr-FR" dirty="0">
              <a:solidFill>
                <a:srgbClr val="FFFFFF"/>
              </a:solidFill>
            </a:endParaRPr>
          </a:p>
          <a:p>
            <a:pPr algn="l"/>
            <a:endParaRPr lang="fr-FR" dirty="0"/>
          </a:p>
        </p:txBody>
      </p:sp>
      <p:pic>
        <p:nvPicPr>
          <p:cNvPr id="452614" name="Picture 6" descr="DSCN3787.JPG                                                   0014344EMacintosh HD 2                 B823DD94: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1080" y="1769652"/>
            <a:ext cx="2295933" cy="201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2615" name="Picture 7" descr="DSCN3784.JPG                                                   0014344EMacintosh HD 2                 B823DD94: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654" y="1769652"/>
            <a:ext cx="2206133" cy="202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2616" name="Picture 8" descr="DSCN3785.JPG                                                   0014344EMacintosh HD 2                 B823DD94: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7705" y="1769652"/>
            <a:ext cx="2628926" cy="202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SCN3747.JPG                                                   0013F9B9Macintosh HD 2                 B823DD94: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0684" y="4635392"/>
            <a:ext cx="2405227" cy="214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SCN3749.JPG                                                   0013F9B9Macintosh HD 2                 B823DD94: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8449" y="3849627"/>
            <a:ext cx="2168363" cy="300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apprehension couché.jp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1" y="4635392"/>
            <a:ext cx="2742220" cy="2149408"/>
          </a:xfrm>
          <a:prstGeom prst="rect">
            <a:avLst/>
          </a:prstGeom>
        </p:spPr>
      </p:pic>
      <p:cxnSp>
        <p:nvCxnSpPr>
          <p:cNvPr id="4" name="Connecteur droit avec flèche 3"/>
          <p:cNvCxnSpPr/>
          <p:nvPr/>
        </p:nvCxnSpPr>
        <p:spPr>
          <a:xfrm flipV="1">
            <a:off x="1581058" y="5780160"/>
            <a:ext cx="0" cy="475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56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152400"/>
            <a:ext cx="7772400" cy="758379"/>
          </a:xfrm>
        </p:spPr>
        <p:txBody>
          <a:bodyPr anchor="t">
            <a:normAutofit fontScale="90000"/>
          </a:bodyPr>
          <a:lstStyle/>
          <a:p>
            <a:r>
              <a:rPr lang="fr-FR" sz="4400" dirty="0">
                <a:solidFill>
                  <a:srgbClr val="FFFF00"/>
                </a:solidFill>
                <a:latin typeface="Arial"/>
                <a:cs typeface="Arial"/>
              </a:rPr>
              <a:t>Tests de </a:t>
            </a:r>
            <a:r>
              <a:rPr lang="fr-FR" sz="4400" dirty="0" smtClean="0">
                <a:solidFill>
                  <a:srgbClr val="FFFF00"/>
                </a:solidFill>
                <a:latin typeface="Arial"/>
                <a:cs typeface="Arial"/>
              </a:rPr>
              <a:t>Bourrelet</a:t>
            </a:r>
            <a:endParaRPr lang="fr-FR" sz="44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4587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199931"/>
            <a:ext cx="8915400" cy="5429469"/>
          </a:xfrm>
        </p:spPr>
        <p:txBody>
          <a:bodyPr/>
          <a:lstStyle/>
          <a:p>
            <a:r>
              <a:rPr lang="fr-FR" dirty="0">
                <a:solidFill>
                  <a:srgbClr val="FFFF00"/>
                </a:solidFill>
              </a:rPr>
              <a:t>Test de Snyder</a:t>
            </a:r>
            <a:r>
              <a:rPr lang="fr-FR" dirty="0"/>
              <a:t>: </a:t>
            </a:r>
            <a:r>
              <a:rPr lang="fr-FR" dirty="0" smtClean="0"/>
              <a:t>pour les SLAP</a:t>
            </a:r>
            <a:endParaRPr lang="fr-FR" dirty="0"/>
          </a:p>
          <a:p>
            <a:pPr algn="l"/>
            <a:r>
              <a:rPr lang="fr-FR" sz="2400" dirty="0"/>
              <a:t>   antépulsion contrariée avant bras en supination = douleur</a:t>
            </a:r>
          </a:p>
          <a:p>
            <a:r>
              <a:rPr lang="fr-FR" dirty="0" err="1">
                <a:solidFill>
                  <a:srgbClr val="FFFF00"/>
                </a:solidFill>
              </a:rPr>
              <a:t>Anterior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Slide</a:t>
            </a:r>
            <a:r>
              <a:rPr lang="fr-FR" dirty="0">
                <a:solidFill>
                  <a:srgbClr val="FFFF00"/>
                </a:solidFill>
              </a:rPr>
              <a:t> Test</a:t>
            </a:r>
          </a:p>
        </p:txBody>
      </p:sp>
      <p:pic>
        <p:nvPicPr>
          <p:cNvPr id="458756" name="Picture 4" descr="extrait graphique 2.jpg                                        0002C796CHEZ MOI                       ABA78158: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9469" y="3219954"/>
            <a:ext cx="2393751" cy="3558851"/>
          </a:xfrm>
          <a:prstGeom prst="rect">
            <a:avLst/>
          </a:prstGeom>
          <a:noFill/>
          <a:ln w="38100">
            <a:solidFill>
              <a:srgbClr val="24213E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762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3733800"/>
            <a:ext cx="2707923" cy="2819400"/>
          </a:xfrm>
          <a:prstGeom prst="rect">
            <a:avLst/>
          </a:prstGeom>
          <a:noFill/>
          <a:ln w="1270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3733800"/>
            <a:ext cx="2751667" cy="2819400"/>
          </a:xfrm>
          <a:prstGeom prst="rect">
            <a:avLst/>
          </a:prstGeom>
          <a:noFill/>
          <a:ln w="1270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3733801"/>
            <a:ext cx="2590800" cy="2492375"/>
          </a:xfrm>
          <a:prstGeom prst="rect">
            <a:avLst/>
          </a:prstGeom>
          <a:noFill/>
          <a:ln w="1270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7375879" y="6134101"/>
            <a:ext cx="8031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800" b="1"/>
              <a:t>ARME</a:t>
            </a: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3740652" y="84979"/>
            <a:ext cx="1685277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fr-FR" sz="3200" dirty="0" smtClean="0">
                <a:solidFill>
                  <a:srgbClr val="FFFF00"/>
                </a:solidFill>
              </a:rPr>
              <a:t>Imagerie</a:t>
            </a:r>
            <a:endParaRPr lang="fr-FR" altLang="fr-FR" sz="3200" dirty="0">
              <a:solidFill>
                <a:srgbClr val="FFFF00"/>
              </a:solidFill>
            </a:endParaRPr>
          </a:p>
        </p:txBody>
      </p:sp>
      <p:pic>
        <p:nvPicPr>
          <p:cNvPr id="2" name="Image 1" descr="466758=der=ax60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929767"/>
            <a:ext cx="2650385" cy="2426473"/>
          </a:xfrm>
          <a:prstGeom prst="rect">
            <a:avLst/>
          </a:prstGeom>
        </p:spPr>
      </p:pic>
      <p:pic>
        <p:nvPicPr>
          <p:cNvPr id="3" name="Image 2" descr="466758=left=ax0000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3211" y="829094"/>
            <a:ext cx="2683575" cy="2539097"/>
          </a:xfrm>
          <a:prstGeom prst="rect">
            <a:avLst/>
          </a:prstGeom>
        </p:spPr>
      </p:pic>
      <p:pic>
        <p:nvPicPr>
          <p:cNvPr id="4" name="Image 3" descr="466758=left=axt1=000.jp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6786" y="824702"/>
            <a:ext cx="2852787" cy="2543489"/>
          </a:xfrm>
          <a:prstGeom prst="rect">
            <a:avLst/>
          </a:prstGeom>
        </p:spPr>
      </p:pic>
      <p:cxnSp>
        <p:nvCxnSpPr>
          <p:cNvPr id="6" name="Connecteur droit avec flèche 5"/>
          <p:cNvCxnSpPr/>
          <p:nvPr/>
        </p:nvCxnSpPr>
        <p:spPr>
          <a:xfrm flipH="1">
            <a:off x="2396320" y="1164103"/>
            <a:ext cx="272137" cy="68031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4029143" y="1330403"/>
            <a:ext cx="597190" cy="4006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6894143" y="1164103"/>
            <a:ext cx="264578" cy="4233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7656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128504"/>
            <a:ext cx="9144000" cy="7263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 smtClean="0">
                <a:solidFill>
                  <a:srgbClr val="FFFF00"/>
                </a:solidFill>
              </a:rPr>
              <a:t>Traitement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r>
              <a:rPr lang="fr-FR" sz="2800" dirty="0" smtClean="0">
                <a:solidFill>
                  <a:srgbClr val="FFFF00"/>
                </a:solidFill>
              </a:rPr>
              <a:t>Médical</a:t>
            </a:r>
          </a:p>
          <a:p>
            <a:endParaRPr lang="fr-FR" dirty="0" smtClean="0"/>
          </a:p>
          <a:p>
            <a:r>
              <a:rPr lang="fr-FR" dirty="0"/>
              <a:t>	</a:t>
            </a:r>
            <a:r>
              <a:rPr lang="fr-FR" sz="2400" dirty="0" smtClean="0"/>
              <a:t>rééducation des stabilisateurs</a:t>
            </a:r>
          </a:p>
          <a:p>
            <a:r>
              <a:rPr lang="fr-FR" sz="2400" dirty="0"/>
              <a:t>	</a:t>
            </a:r>
            <a:r>
              <a:rPr lang="fr-FR" sz="2400" dirty="0" smtClean="0"/>
              <a:t>reprogrammation du geste sportif</a:t>
            </a:r>
          </a:p>
          <a:p>
            <a:endParaRPr lang="fr-FR" sz="2400" dirty="0"/>
          </a:p>
          <a:p>
            <a:endParaRPr lang="fr-FR" sz="2400" dirty="0" smtClean="0"/>
          </a:p>
          <a:p>
            <a:r>
              <a:rPr lang="fr-FR" sz="2800" dirty="0" smtClean="0">
                <a:solidFill>
                  <a:srgbClr val="FFFF00"/>
                </a:solidFill>
              </a:rPr>
              <a:t>Chirurgical</a:t>
            </a:r>
          </a:p>
          <a:p>
            <a:endParaRPr lang="fr-FR" dirty="0"/>
          </a:p>
          <a:p>
            <a:r>
              <a:rPr lang="fr-FR" dirty="0" smtClean="0"/>
              <a:t>	</a:t>
            </a:r>
            <a:r>
              <a:rPr lang="fr-FR" sz="2400" dirty="0" err="1" smtClean="0"/>
              <a:t>Bankart</a:t>
            </a:r>
            <a:r>
              <a:rPr lang="fr-FR" sz="2400" dirty="0" smtClean="0"/>
              <a:t> sous scopie </a:t>
            </a:r>
          </a:p>
          <a:p>
            <a:r>
              <a:rPr lang="fr-FR" sz="2400" dirty="0"/>
              <a:t>	</a:t>
            </a:r>
            <a:r>
              <a:rPr lang="fr-FR" sz="2400" dirty="0" smtClean="0"/>
              <a:t>	pas de mieux à ciel ouvert</a:t>
            </a:r>
          </a:p>
          <a:p>
            <a:endParaRPr lang="fr-FR" sz="2400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4" name="Image 3" descr="P101005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8759" y="3778342"/>
            <a:ext cx="3965605" cy="298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538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 smtClean="0">
                <a:solidFill>
                  <a:srgbClr val="FFFF00"/>
                </a:solidFill>
                <a:latin typeface="Arial"/>
                <a:cs typeface="Arial"/>
              </a:rPr>
              <a:t>Pathologie Acromio Claviculaire</a:t>
            </a:r>
            <a:endParaRPr lang="fr-FR" sz="40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fr-FR" dirty="0" smtClean="0"/>
              <a:t>Mécanisme</a:t>
            </a:r>
          </a:p>
          <a:p>
            <a:r>
              <a:rPr lang="fr-FR" dirty="0" smtClean="0"/>
              <a:t>Clinique </a:t>
            </a:r>
          </a:p>
          <a:p>
            <a:r>
              <a:rPr lang="fr-FR" dirty="0" smtClean="0"/>
              <a:t>Imagerie</a:t>
            </a:r>
            <a:endParaRPr lang="fr-FR" dirty="0"/>
          </a:p>
        </p:txBody>
      </p:sp>
      <p:pic>
        <p:nvPicPr>
          <p:cNvPr id="4" name="Image 3" descr="acromio clav 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2570" y="1600200"/>
            <a:ext cx="2829790" cy="2204280"/>
          </a:xfrm>
          <a:prstGeom prst="rect">
            <a:avLst/>
          </a:prstGeom>
        </p:spPr>
      </p:pic>
      <p:pic>
        <p:nvPicPr>
          <p:cNvPr id="5" name="Image 4" descr="acromio clav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389" y="4386779"/>
            <a:ext cx="3116703" cy="2337527"/>
          </a:xfrm>
          <a:prstGeom prst="rect">
            <a:avLst/>
          </a:prstGeom>
        </p:spPr>
      </p:pic>
      <p:pic>
        <p:nvPicPr>
          <p:cNvPr id="6" name="Image 5" descr="Sans nom-9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8371" y="4604031"/>
            <a:ext cx="3352137" cy="203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05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228601"/>
            <a:ext cx="8915400" cy="661319"/>
          </a:xfrm>
        </p:spPr>
        <p:txBody>
          <a:bodyPr>
            <a:normAutofit fontScale="90000"/>
          </a:bodyPr>
          <a:lstStyle/>
          <a:p>
            <a:r>
              <a:rPr lang="fr-FR" sz="4400" b="0" dirty="0">
                <a:solidFill>
                  <a:srgbClr val="FFFF00"/>
                </a:solidFill>
                <a:latin typeface="Arial"/>
                <a:cs typeface="Arial"/>
              </a:rPr>
              <a:t>Test Acromio-claviculaire</a:t>
            </a:r>
          </a:p>
        </p:txBody>
      </p:sp>
      <p:sp>
        <p:nvSpPr>
          <p:cNvPr id="4618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984960"/>
            <a:ext cx="6400800" cy="3739440"/>
          </a:xfrm>
        </p:spPr>
        <p:txBody>
          <a:bodyPr/>
          <a:lstStyle/>
          <a:p>
            <a:r>
              <a:rPr lang="fr-FR" dirty="0"/>
              <a:t>Cross Arm Test</a:t>
            </a:r>
          </a:p>
        </p:txBody>
      </p:sp>
      <p:pic>
        <p:nvPicPr>
          <p:cNvPr id="461829" name="Picture 5" descr="DSCN3839.JPG                                                   00145862Macintosh HD 2                 B823DD94: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43993"/>
            <a:ext cx="3066736" cy="287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830" name="Picture 6" descr="DSCN3840.JPG                                                   00145862Macintosh HD 2                 B823DD94: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0325" y="2265563"/>
            <a:ext cx="2724150" cy="459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1416" y="2769702"/>
            <a:ext cx="3498909" cy="390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64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>
            <a:noAutofit/>
          </a:bodyPr>
          <a:lstStyle/>
          <a:p>
            <a:r>
              <a:rPr lang="fr-FR" sz="36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fr-FR" sz="3600" dirty="0">
                <a:solidFill>
                  <a:srgbClr val="FFFF00"/>
                </a:solidFill>
                <a:latin typeface="Arial"/>
                <a:cs typeface="Arial"/>
              </a:rPr>
              <a:t>Acromio </a:t>
            </a:r>
            <a:r>
              <a:rPr lang="fr-FR" sz="3600" dirty="0" smtClean="0">
                <a:solidFill>
                  <a:srgbClr val="FFFF00"/>
                </a:solidFill>
                <a:latin typeface="Arial"/>
                <a:cs typeface="Arial"/>
              </a:rPr>
              <a:t>claviculaire: Traitements</a:t>
            </a:r>
            <a:endParaRPr lang="fr-FR" sz="36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7904"/>
            <a:ext cx="8229600" cy="4998260"/>
          </a:xfrm>
        </p:spPr>
        <p:txBody>
          <a:bodyPr anchor="t"/>
          <a:lstStyle/>
          <a:p>
            <a:r>
              <a:rPr lang="fr-FR" dirty="0" smtClean="0"/>
              <a:t>Médicaux: </a:t>
            </a:r>
          </a:p>
          <a:p>
            <a:pPr lvl="2"/>
            <a:r>
              <a:rPr lang="fr-FR" dirty="0" smtClean="0"/>
              <a:t>repos, </a:t>
            </a:r>
            <a:r>
              <a:rPr lang="fr-FR" dirty="0" err="1" smtClean="0"/>
              <a:t>strapping</a:t>
            </a:r>
            <a:r>
              <a:rPr lang="fr-FR" dirty="0" smtClean="0"/>
              <a:t>, </a:t>
            </a:r>
          </a:p>
          <a:p>
            <a:pPr lvl="2"/>
            <a:r>
              <a:rPr lang="fr-FR" dirty="0" smtClean="0"/>
              <a:t>méso, ODC, IA</a:t>
            </a:r>
          </a:p>
          <a:p>
            <a:r>
              <a:rPr lang="fr-FR" dirty="0" smtClean="0"/>
              <a:t>Chirurgicaux: </a:t>
            </a:r>
            <a:r>
              <a:rPr lang="fr-FR" dirty="0" err="1" smtClean="0"/>
              <a:t>Scopiques</a:t>
            </a:r>
            <a:r>
              <a:rPr lang="fr-FR" dirty="0" smtClean="0"/>
              <a:t> ou non</a:t>
            </a:r>
            <a:endParaRPr lang="fr-FR" dirty="0"/>
          </a:p>
        </p:txBody>
      </p:sp>
      <p:pic>
        <p:nvPicPr>
          <p:cNvPr id="4" name="Image 3" descr="acromio clav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2975" y="4580877"/>
            <a:ext cx="2941024" cy="2205768"/>
          </a:xfrm>
          <a:prstGeom prst="rect">
            <a:avLst/>
          </a:prstGeom>
        </p:spPr>
      </p:pic>
      <p:pic>
        <p:nvPicPr>
          <p:cNvPr id="5" name="Image 4" descr="Sans nom-3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0987" y="4580877"/>
            <a:ext cx="3311988" cy="2205392"/>
          </a:xfrm>
          <a:prstGeom prst="rect">
            <a:avLst/>
          </a:prstGeom>
        </p:spPr>
      </p:pic>
      <p:pic>
        <p:nvPicPr>
          <p:cNvPr id="6" name="Image 5" descr="acromio clav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978" y="4580877"/>
            <a:ext cx="2924408" cy="2189539"/>
          </a:xfrm>
          <a:prstGeom prst="rect">
            <a:avLst/>
          </a:prstGeom>
        </p:spPr>
      </p:pic>
      <p:pic>
        <p:nvPicPr>
          <p:cNvPr id="7" name="Image 6" descr="DSCF0004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7306" y="1127903"/>
            <a:ext cx="3024675" cy="220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97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400"/>
            <a:ext cx="7772400" cy="1143000"/>
          </a:xfrm>
        </p:spPr>
        <p:txBody>
          <a:bodyPr/>
          <a:lstStyle/>
          <a:p>
            <a:r>
              <a:rPr lang="fr-FR" dirty="0">
                <a:solidFill>
                  <a:srgbClr val="FFFF00"/>
                </a:solidFill>
                <a:latin typeface="Arial"/>
                <a:cs typeface="Arial"/>
              </a:rPr>
              <a:t>Examen Physique</a:t>
            </a:r>
          </a:p>
        </p:txBody>
      </p:sp>
      <p:sp>
        <p:nvSpPr>
          <p:cNvPr id="439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240440"/>
            <a:ext cx="8686800" cy="5181600"/>
          </a:xfrm>
        </p:spPr>
        <p:txBody>
          <a:bodyPr/>
          <a:lstStyle/>
          <a:p>
            <a:pPr marL="0" lvl="1"/>
            <a:r>
              <a:rPr lang="fr-FR" dirty="0">
                <a:solidFill>
                  <a:srgbClr val="FFFF00"/>
                </a:solidFill>
              </a:rPr>
              <a:t>Mobilités actives et passives, contre </a:t>
            </a:r>
            <a:r>
              <a:rPr lang="fr-FR" dirty="0" smtClean="0">
                <a:solidFill>
                  <a:srgbClr val="FFFF00"/>
                </a:solidFill>
              </a:rPr>
              <a:t>résistance              	</a:t>
            </a:r>
            <a:r>
              <a:rPr lang="fr-FR" dirty="0" smtClean="0"/>
              <a:t>Rétropulsion                                              </a:t>
            </a:r>
            <a:r>
              <a:rPr lang="fr-FR" dirty="0"/>
              <a:t>Antépulsion</a:t>
            </a:r>
          </a:p>
          <a:p>
            <a:pPr algn="l"/>
            <a:endParaRPr lang="fr-FR" dirty="0"/>
          </a:p>
          <a:p>
            <a:pPr marL="457200" lvl="1" indent="0"/>
            <a:endParaRPr lang="fr-FR" dirty="0"/>
          </a:p>
          <a:p>
            <a:pPr marL="457200" lvl="1" indent="0"/>
            <a:endParaRPr lang="fr-FR" dirty="0"/>
          </a:p>
          <a:p>
            <a:pPr marL="457200" lvl="1" indent="0"/>
            <a:endParaRPr lang="fr-FR" dirty="0"/>
          </a:p>
          <a:p>
            <a:pPr algn="l"/>
            <a:endParaRPr lang="fr-FR" dirty="0"/>
          </a:p>
        </p:txBody>
      </p:sp>
      <p:pic>
        <p:nvPicPr>
          <p:cNvPr id="439300" name="Picture 4" descr="DSCN3762.JPG                                                   001422C0Macintosh HD 2                 B823DD94:"/>
          <p:cNvPicPr>
            <a:picLocks noChangeAspect="1" noChangeArrowheads="1"/>
          </p:cNvPicPr>
          <p:nvPr/>
        </p:nvPicPr>
        <p:blipFill>
          <a:blip r:embed="rId2" cstate="email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440" y="2853566"/>
            <a:ext cx="2380747" cy="391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9302" name="Picture 6" descr="DSCN3837.JPG                                                   00145862Macintosh HD 2                 B823DD94:"/>
          <p:cNvPicPr>
            <a:picLocks noChangeAspect="1" noChangeArrowheads="1"/>
          </p:cNvPicPr>
          <p:nvPr/>
        </p:nvPicPr>
        <p:blipFill>
          <a:blip r:embed="rId3" cstate="email">
            <a:lum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4636" y="2870975"/>
            <a:ext cx="2436602" cy="388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883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5577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Epaule Neurologique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580768"/>
            <a:ext cx="8686800" cy="4525963"/>
          </a:xfrm>
        </p:spPr>
        <p:txBody>
          <a:bodyPr anchor="t">
            <a:normAutofit/>
          </a:bodyPr>
          <a:lstStyle/>
          <a:p>
            <a:r>
              <a:rPr lang="fr-FR" sz="2800" dirty="0">
                <a:solidFill>
                  <a:srgbClr val="FFFF00"/>
                </a:solidFill>
              </a:rPr>
              <a:t>N</a:t>
            </a:r>
            <a:r>
              <a:rPr lang="fr-FR" sz="2800" dirty="0" smtClean="0">
                <a:solidFill>
                  <a:srgbClr val="FFFF00"/>
                </a:solidFill>
              </a:rPr>
              <a:t>erf supra scapulaire </a:t>
            </a:r>
            <a:endParaRPr lang="fr-FR" sz="2000" dirty="0" smtClean="0">
              <a:solidFill>
                <a:srgbClr val="FFFF00"/>
              </a:solidFill>
            </a:endParaRPr>
          </a:p>
          <a:p>
            <a:pPr lvl="5"/>
            <a:r>
              <a:rPr lang="fr-FR" dirty="0" smtClean="0"/>
              <a:t>Conflit osseux </a:t>
            </a:r>
          </a:p>
          <a:p>
            <a:pPr lvl="5"/>
            <a:r>
              <a:rPr lang="fr-FR" dirty="0" smtClean="0"/>
              <a:t>Kystes</a:t>
            </a:r>
          </a:p>
          <a:p>
            <a:pPr lvl="5"/>
            <a:r>
              <a:rPr lang="fr-FR" dirty="0" smtClean="0"/>
              <a:t>Conflit musculaire avec un supra épineux hypertrophié</a:t>
            </a:r>
          </a:p>
          <a:p>
            <a:pPr lvl="5"/>
            <a:r>
              <a:rPr lang="fr-FR" dirty="0" smtClean="0"/>
              <a:t>Conflit favorisé par gestuelle: tennis etc..</a:t>
            </a:r>
          </a:p>
          <a:p>
            <a:r>
              <a:rPr lang="fr-FR" sz="2800" dirty="0" smtClean="0">
                <a:solidFill>
                  <a:srgbClr val="FFFF00"/>
                </a:solidFill>
              </a:rPr>
              <a:t>Variantes anatomiques</a:t>
            </a:r>
            <a:endParaRPr lang="fr-FR" sz="2800" dirty="0">
              <a:solidFill>
                <a:srgbClr val="FFFF0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462" y="3543926"/>
            <a:ext cx="2511263" cy="1132530"/>
          </a:xfrm>
          <a:prstGeom prst="rect">
            <a:avLst/>
          </a:prstGeom>
        </p:spPr>
      </p:pic>
      <p:pic>
        <p:nvPicPr>
          <p:cNvPr id="11265" name="Picture 1" descr="~AUT001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463" y="4676456"/>
            <a:ext cx="2511262" cy="110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~AUT001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463" y="5752239"/>
            <a:ext cx="2511262" cy="110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2336" y="2920364"/>
            <a:ext cx="4421664" cy="393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1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8490"/>
            <a:ext cx="8229600" cy="877356"/>
          </a:xfrm>
        </p:spPr>
        <p:txBody>
          <a:bodyPr>
            <a:normAutofit/>
          </a:bodyPr>
          <a:lstStyle/>
          <a:p>
            <a:r>
              <a:rPr lang="fr-FR" sz="4400" dirty="0" smtClean="0">
                <a:solidFill>
                  <a:srgbClr val="FFFF00"/>
                </a:solidFill>
                <a:latin typeface="Arial"/>
                <a:cs typeface="Arial"/>
              </a:rPr>
              <a:t>Clinique</a:t>
            </a:r>
            <a:endParaRPr lang="fr-FR" sz="44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935846"/>
            <a:ext cx="8686800" cy="5190317"/>
          </a:xfrm>
        </p:spPr>
        <p:txBody>
          <a:bodyPr anchor="t">
            <a:normAutofit/>
          </a:bodyPr>
          <a:lstStyle/>
          <a:p>
            <a:r>
              <a:rPr lang="fr-FR" sz="2800" dirty="0" smtClean="0">
                <a:latin typeface="Arial"/>
                <a:cs typeface="Arial"/>
              </a:rPr>
              <a:t>Douleurs : </a:t>
            </a:r>
            <a:r>
              <a:rPr lang="fr-FR" sz="2400" dirty="0" smtClean="0">
                <a:latin typeface="Arial"/>
                <a:cs typeface="Arial"/>
              </a:rPr>
              <a:t>souvent mal </a:t>
            </a:r>
            <a:r>
              <a:rPr lang="fr-FR" sz="2400" dirty="0" err="1" smtClean="0">
                <a:latin typeface="Arial"/>
                <a:cs typeface="Arial"/>
              </a:rPr>
              <a:t>systematisées</a:t>
            </a:r>
            <a:r>
              <a:rPr lang="fr-FR" sz="2400" dirty="0" smtClean="0">
                <a:latin typeface="Arial"/>
                <a:cs typeface="Arial"/>
              </a:rPr>
              <a:t> parfois dans armé, souvent </a:t>
            </a:r>
            <a:r>
              <a:rPr lang="fr-FR" sz="2400" dirty="0">
                <a:latin typeface="Arial"/>
                <a:cs typeface="Arial"/>
              </a:rPr>
              <a:t>é</a:t>
            </a:r>
            <a:r>
              <a:rPr lang="fr-FR" sz="2400" dirty="0" smtClean="0">
                <a:latin typeface="Arial"/>
                <a:cs typeface="Arial"/>
              </a:rPr>
              <a:t>tiquetées NCB</a:t>
            </a:r>
            <a:endParaRPr lang="fr-FR" sz="2800" dirty="0" smtClean="0">
              <a:latin typeface="Arial"/>
              <a:cs typeface="Arial"/>
            </a:endParaRPr>
          </a:p>
          <a:p>
            <a:r>
              <a:rPr lang="fr-FR" sz="2800" dirty="0" smtClean="0">
                <a:latin typeface="Arial"/>
                <a:cs typeface="Arial"/>
              </a:rPr>
              <a:t>Amyotrophie : </a:t>
            </a:r>
            <a:r>
              <a:rPr lang="fr-FR" sz="2400" dirty="0" smtClean="0">
                <a:latin typeface="Arial"/>
                <a:cs typeface="Arial"/>
              </a:rPr>
              <a:t>supra </a:t>
            </a:r>
            <a:r>
              <a:rPr lang="fr-FR" sz="2400" dirty="0">
                <a:latin typeface="Arial"/>
                <a:cs typeface="Arial"/>
              </a:rPr>
              <a:t>é</a:t>
            </a:r>
            <a:r>
              <a:rPr lang="fr-FR" sz="2400" dirty="0" smtClean="0">
                <a:latin typeface="Arial"/>
                <a:cs typeface="Arial"/>
              </a:rPr>
              <a:t>pineux et sous épineux</a:t>
            </a:r>
            <a:endParaRPr lang="fr-FR" sz="2800" dirty="0" smtClean="0">
              <a:latin typeface="Arial"/>
              <a:cs typeface="Arial"/>
            </a:endParaRPr>
          </a:p>
          <a:p>
            <a:r>
              <a:rPr lang="fr-FR" sz="2800" dirty="0" smtClean="0">
                <a:latin typeface="Arial"/>
                <a:cs typeface="Arial"/>
              </a:rPr>
              <a:t>Sous </a:t>
            </a:r>
            <a:r>
              <a:rPr lang="fr-FR" sz="2800" dirty="0" err="1" smtClean="0">
                <a:latin typeface="Arial"/>
                <a:cs typeface="Arial"/>
              </a:rPr>
              <a:t>ép</a:t>
            </a:r>
            <a:r>
              <a:rPr lang="fr-FR" sz="2800" dirty="0" smtClean="0">
                <a:latin typeface="Arial"/>
                <a:cs typeface="Arial"/>
              </a:rPr>
              <a:t> : </a:t>
            </a:r>
            <a:r>
              <a:rPr lang="fr-FR" sz="2400" dirty="0" smtClean="0">
                <a:latin typeface="Arial"/>
                <a:cs typeface="Arial"/>
              </a:rPr>
              <a:t>dans atteinte échancrure </a:t>
            </a:r>
            <a:r>
              <a:rPr lang="fr-FR" sz="2400" dirty="0" err="1" smtClean="0">
                <a:latin typeface="Arial"/>
                <a:cs typeface="Arial"/>
              </a:rPr>
              <a:t>spino</a:t>
            </a:r>
            <a:r>
              <a:rPr lang="fr-FR" sz="2400" dirty="0" smtClean="0">
                <a:latin typeface="Arial"/>
                <a:cs typeface="Arial"/>
              </a:rPr>
              <a:t> glénoïdienne</a:t>
            </a:r>
            <a:endParaRPr lang="fr-FR" sz="2400" dirty="0">
              <a:latin typeface="Arial"/>
              <a:cs typeface="Arial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8862" y="4161175"/>
            <a:ext cx="6027648" cy="263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05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 smtClean="0">
                <a:solidFill>
                  <a:srgbClr val="FFFF00"/>
                </a:solidFill>
                <a:latin typeface="Arial"/>
                <a:cs typeface="Arial"/>
              </a:rPr>
              <a:t>Examens complémentaires</a:t>
            </a:r>
            <a:endParaRPr lang="fr-FR" sz="44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lang="fr-FR" sz="2000" dirty="0"/>
              <a:t>Intérêt </a:t>
            </a:r>
            <a:r>
              <a:rPr lang="fr-FR" sz="2000" dirty="0" smtClean="0"/>
              <a:t>EMG: atteinte </a:t>
            </a:r>
            <a:r>
              <a:rPr lang="fr-FR" sz="2000" dirty="0" err="1" smtClean="0"/>
              <a:t>neurogène</a:t>
            </a:r>
            <a:r>
              <a:rPr lang="fr-FR" sz="2000" dirty="0" smtClean="0"/>
              <a:t> périphérique et précise localisation</a:t>
            </a:r>
            <a:endParaRPr lang="fr-FR" sz="2000" dirty="0"/>
          </a:p>
          <a:p>
            <a:r>
              <a:rPr lang="fr-FR" sz="2000" dirty="0"/>
              <a:t>IRM pour œdème sur la zone pathologique et pour </a:t>
            </a:r>
            <a:r>
              <a:rPr lang="fr-FR" sz="2000" dirty="0" smtClean="0"/>
              <a:t>amyotrophie et kystes</a:t>
            </a:r>
            <a:endParaRPr lang="fr-FR" sz="2000" dirty="0"/>
          </a:p>
          <a:p>
            <a:endParaRPr lang="fr-FR" sz="2000" dirty="0"/>
          </a:p>
        </p:txBody>
      </p:sp>
      <p:pic>
        <p:nvPicPr>
          <p:cNvPr id="4" name="Image 3" descr="scan3d2def.bmp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3050" y="4147700"/>
            <a:ext cx="2710300" cy="27103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4092" y="4142478"/>
            <a:ext cx="2715522" cy="2715522"/>
          </a:xfrm>
          <a:prstGeom prst="rect">
            <a:avLst/>
          </a:prstGeom>
        </p:spPr>
      </p:pic>
      <p:pic>
        <p:nvPicPr>
          <p:cNvPr id="6" name="Image 5" descr="DSCN5333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970" y="4152818"/>
            <a:ext cx="3307145" cy="266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16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 smtClean="0">
                <a:solidFill>
                  <a:srgbClr val="FFFF00"/>
                </a:solidFill>
                <a:latin typeface="Arial"/>
                <a:cs typeface="Arial"/>
              </a:rPr>
              <a:t>Traitement</a:t>
            </a:r>
            <a:endParaRPr lang="fr-FR" sz="44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fr-FR" sz="2000" dirty="0"/>
              <a:t>Tt  repos sportif et </a:t>
            </a:r>
            <a:r>
              <a:rPr lang="fr-FR" sz="2000" dirty="0" smtClean="0"/>
              <a:t>AMM en vérifiant ré-innervation par EMG</a:t>
            </a:r>
          </a:p>
          <a:p>
            <a:r>
              <a:rPr lang="fr-FR" sz="2000" dirty="0" smtClean="0"/>
              <a:t>IA dirigées surtout si kystes</a:t>
            </a:r>
            <a:endParaRPr lang="fr-FR" sz="2000" dirty="0"/>
          </a:p>
          <a:p>
            <a:r>
              <a:rPr lang="fr-FR" sz="2000" dirty="0"/>
              <a:t>Libération du nerf si compression dans les formes hautes </a:t>
            </a:r>
          </a:p>
          <a:p>
            <a:endParaRPr lang="fr-FR" dirty="0"/>
          </a:p>
        </p:txBody>
      </p:sp>
      <p:pic>
        <p:nvPicPr>
          <p:cNvPr id="13313" name="Picture 1" descr="~AUT0035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0350" y="3730604"/>
            <a:ext cx="2799442" cy="297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 descr="~AUT0033"/>
          <p:cNvPicPr>
            <a:picLocks noChangeAspect="1" noChangeArrowheads="1"/>
          </p:cNvPicPr>
          <p:nvPr/>
        </p:nvPicPr>
        <p:blipFill>
          <a:blip r:embed="rId3">
            <a:lum bright="12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861940"/>
            <a:ext cx="4122511" cy="2720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038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8240"/>
            <a:ext cx="8229600" cy="768960"/>
          </a:xfrm>
        </p:spPr>
        <p:txBody>
          <a:bodyPr>
            <a:normAutofit/>
          </a:bodyPr>
          <a:lstStyle/>
          <a:p>
            <a:r>
              <a:rPr lang="fr-FR" sz="4400" dirty="0" smtClean="0">
                <a:solidFill>
                  <a:srgbClr val="FFFF00"/>
                </a:solidFill>
                <a:latin typeface="Arial"/>
                <a:cs typeface="Arial"/>
              </a:rPr>
              <a:t>Atteinte du Grand Dentelé</a:t>
            </a:r>
            <a:endParaRPr lang="fr-FR" sz="44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322" r="-10322"/>
          <a:stretch>
            <a:fillRect/>
          </a:stretch>
        </p:blipFill>
        <p:spPr>
          <a:xfrm>
            <a:off x="5140597" y="4496459"/>
            <a:ext cx="4107780" cy="2259121"/>
          </a:xfrm>
        </p:spPr>
      </p:pic>
      <p:sp>
        <p:nvSpPr>
          <p:cNvPr id="3" name="ZoneTexte 2"/>
          <p:cNvSpPr txBox="1"/>
          <p:nvPr/>
        </p:nvSpPr>
        <p:spPr>
          <a:xfrm>
            <a:off x="172793" y="1287360"/>
            <a:ext cx="89712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Impression de lourdeur dans le membre sup et épaule avec douleurs</a:t>
            </a:r>
          </a:p>
          <a:p>
            <a:endParaRPr lang="fr-FR" sz="2400" dirty="0"/>
          </a:p>
          <a:p>
            <a:r>
              <a:rPr lang="fr-FR" sz="2400" dirty="0" smtClean="0"/>
              <a:t>Examen clinique: saillie omoplate, sensibilisation avec des pompes</a:t>
            </a:r>
          </a:p>
          <a:p>
            <a:endParaRPr lang="fr-FR" sz="2400" dirty="0"/>
          </a:p>
          <a:p>
            <a:r>
              <a:rPr lang="fr-FR" sz="2400" dirty="0" smtClean="0"/>
              <a:t>EMG : ++</a:t>
            </a:r>
          </a:p>
          <a:p>
            <a:endParaRPr lang="fr-FR" sz="2400" dirty="0"/>
          </a:p>
          <a:p>
            <a:r>
              <a:rPr lang="fr-FR" sz="2400" dirty="0" smtClean="0"/>
              <a:t>AMM : longue, persistance de séquelles</a:t>
            </a:r>
            <a:endParaRPr lang="fr-FR" sz="2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597" y="4520381"/>
            <a:ext cx="31750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4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8240"/>
            <a:ext cx="8229600" cy="734400"/>
          </a:xfrm>
        </p:spPr>
        <p:txBody>
          <a:bodyPr>
            <a:normAutofit fontScale="90000"/>
          </a:bodyPr>
          <a:lstStyle/>
          <a:p>
            <a:r>
              <a:rPr lang="fr-FR" dirty="0" err="1" smtClean="0">
                <a:solidFill>
                  <a:srgbClr val="FFFF00"/>
                </a:solidFill>
                <a:latin typeface="Arial"/>
                <a:cs typeface="Arial"/>
              </a:rPr>
              <a:t>Omarthrose</a:t>
            </a:r>
            <a:r>
              <a:rPr lang="fr-FR" dirty="0" smtClean="0">
                <a:solidFill>
                  <a:srgbClr val="FFFF00"/>
                </a:solidFill>
                <a:latin typeface="Arial"/>
                <a:cs typeface="Arial"/>
              </a:rPr>
              <a:t> Centrée</a:t>
            </a:r>
            <a:endParaRPr lang="fr-FR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50400"/>
            <a:ext cx="8229600" cy="5175763"/>
          </a:xfrm>
        </p:spPr>
        <p:txBody>
          <a:bodyPr anchor="t">
            <a:normAutofit/>
          </a:bodyPr>
          <a:lstStyle/>
          <a:p>
            <a:r>
              <a:rPr lang="fr-FR" dirty="0" smtClean="0"/>
              <a:t>Douleur mécanique progressive avec limitation des amplitudes dans tous les segments</a:t>
            </a:r>
          </a:p>
          <a:p>
            <a:r>
              <a:rPr lang="fr-FR" dirty="0" smtClean="0"/>
              <a:t>Radios ++</a:t>
            </a:r>
          </a:p>
        </p:txBody>
      </p:sp>
      <p:pic>
        <p:nvPicPr>
          <p:cNvPr id="4" name="Image 3" descr="Omarthrose 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0005" y="4123844"/>
            <a:ext cx="3049800" cy="2595915"/>
          </a:xfrm>
          <a:prstGeom prst="rect">
            <a:avLst/>
          </a:prstGeom>
        </p:spPr>
      </p:pic>
      <p:pic>
        <p:nvPicPr>
          <p:cNvPr id="5" name="Image 4" descr="img653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84061" y="4193007"/>
            <a:ext cx="2599846" cy="2453664"/>
          </a:xfrm>
          <a:prstGeom prst="rect">
            <a:avLst/>
          </a:prstGeom>
        </p:spPr>
      </p:pic>
      <p:pic>
        <p:nvPicPr>
          <p:cNvPr id="6" name="Image 5" descr="P3110105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596" y="4144874"/>
            <a:ext cx="2851087" cy="257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30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0480"/>
            <a:ext cx="8229600" cy="820800"/>
          </a:xfrm>
        </p:spPr>
        <p:txBody>
          <a:bodyPr>
            <a:normAutofit fontScale="90000"/>
          </a:bodyPr>
          <a:lstStyle/>
          <a:p>
            <a:r>
              <a:rPr lang="fr-FR" dirty="0" err="1" smtClean="0">
                <a:solidFill>
                  <a:srgbClr val="FFFF00"/>
                </a:solidFill>
                <a:latin typeface="Arial"/>
                <a:cs typeface="Arial"/>
              </a:rPr>
              <a:t>Omarthrose</a:t>
            </a:r>
            <a:endParaRPr lang="fr-FR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84960"/>
            <a:ext cx="8229600" cy="5141203"/>
          </a:xfrm>
        </p:spPr>
        <p:txBody>
          <a:bodyPr anchor="t"/>
          <a:lstStyle/>
          <a:p>
            <a:r>
              <a:rPr lang="fr-FR" sz="2800" dirty="0">
                <a:latin typeface="Arial"/>
                <a:cs typeface="Arial"/>
              </a:rPr>
              <a:t>Tt médical : général et </a:t>
            </a:r>
            <a:r>
              <a:rPr lang="fr-FR" sz="2800" dirty="0" smtClean="0">
                <a:latin typeface="Arial"/>
                <a:cs typeface="Arial"/>
              </a:rPr>
              <a:t>local</a:t>
            </a:r>
          </a:p>
          <a:p>
            <a:endParaRPr lang="fr-FR" sz="2800" dirty="0">
              <a:latin typeface="Arial"/>
              <a:cs typeface="Arial"/>
            </a:endParaRPr>
          </a:p>
          <a:p>
            <a:r>
              <a:rPr lang="fr-FR" sz="2800" dirty="0">
                <a:latin typeface="Arial"/>
                <a:cs typeface="Arial"/>
              </a:rPr>
              <a:t>Tt Chirurgical</a:t>
            </a:r>
          </a:p>
          <a:p>
            <a:endParaRPr lang="fr-FR" dirty="0"/>
          </a:p>
        </p:txBody>
      </p:sp>
      <p:pic>
        <p:nvPicPr>
          <p:cNvPr id="4" name="Image 3" descr="PT Grammont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860" y="3983040"/>
            <a:ext cx="1946591" cy="250392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2030" y="3983040"/>
            <a:ext cx="3852681" cy="250392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4719" y="3983040"/>
            <a:ext cx="1996446" cy="250392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4719" y="1002631"/>
            <a:ext cx="1996446" cy="298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992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46880"/>
            <a:ext cx="8229600" cy="83808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FFFF00"/>
                </a:solidFill>
                <a:latin typeface="Arial"/>
                <a:cs typeface="Arial"/>
              </a:rPr>
              <a:t>Conclusions</a:t>
            </a:r>
            <a:endParaRPr lang="fr-FR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4" name="Espace réservé du contenu 3" descr="IMG_1291.jpe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52459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4160"/>
            <a:ext cx="7772400" cy="1006475"/>
          </a:xfrm>
        </p:spPr>
        <p:txBody>
          <a:bodyPr/>
          <a:lstStyle/>
          <a:p>
            <a:r>
              <a:rPr lang="fr-FR" dirty="0">
                <a:solidFill>
                  <a:srgbClr val="FFFF00"/>
                </a:solidFill>
                <a:latin typeface="Arial"/>
                <a:cs typeface="Arial"/>
              </a:rPr>
              <a:t>Examen Physique</a:t>
            </a:r>
          </a:p>
        </p:txBody>
      </p:sp>
      <p:sp>
        <p:nvSpPr>
          <p:cNvPr id="4495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492560"/>
            <a:ext cx="8458200" cy="5029200"/>
          </a:xfrm>
        </p:spPr>
        <p:txBody>
          <a:bodyPr/>
          <a:lstStyle/>
          <a:p>
            <a:pPr marL="457200" lvl="1" indent="0"/>
            <a:r>
              <a:rPr lang="fr-FR" dirty="0"/>
              <a:t>Abduction</a:t>
            </a:r>
          </a:p>
          <a:p>
            <a:pPr marL="457200" lvl="1" indent="0"/>
            <a:endParaRPr lang="fr-FR" dirty="0"/>
          </a:p>
          <a:p>
            <a:pPr marL="457200" lvl="1" indent="0"/>
            <a:endParaRPr lang="fr-FR" dirty="0"/>
          </a:p>
          <a:p>
            <a:pPr marL="457200" lvl="1" indent="0"/>
            <a:r>
              <a:rPr lang="fr-FR" dirty="0"/>
              <a:t>Rotations </a:t>
            </a:r>
            <a:r>
              <a:rPr lang="fr-FR" dirty="0" smtClean="0"/>
              <a:t>internes </a:t>
            </a:r>
            <a:r>
              <a:rPr lang="fr-FR" dirty="0"/>
              <a:t>et externes</a:t>
            </a:r>
          </a:p>
        </p:txBody>
      </p:sp>
      <p:pic>
        <p:nvPicPr>
          <p:cNvPr id="449540" name="Picture 4" descr="DSCN3753.JPG                                                   001422C0Macintosh HD 2                 B823DD94: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158875"/>
            <a:ext cx="183991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9541" name="Picture 5" descr="DSCN3763.JPG                                                   001422C0Macintosh HD 2                 B823DD94: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3113" y="1087438"/>
            <a:ext cx="1625600" cy="281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9544" name="Picture 8" descr="DSCN3761.JPG                                                   001422C0Macintosh HD 2                 B823DD94:"/>
          <p:cNvPicPr>
            <a:picLocks noChangeAspect="1" noChangeArrowheads="1"/>
          </p:cNvPicPr>
          <p:nvPr/>
        </p:nvPicPr>
        <p:blipFill>
          <a:blip r:embed="rId4" cstate="email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9751" y="4519192"/>
            <a:ext cx="3509963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9547" name="Picture 11" descr="DSCN3838.JPG                                                   00145862Macintosh HD 2                 B823DD94:"/>
          <p:cNvPicPr>
            <a:picLocks noChangeAspect="1" noChangeArrowheads="1"/>
          </p:cNvPicPr>
          <p:nvPr/>
        </p:nvPicPr>
        <p:blipFill>
          <a:blip r:embed="rId5" cstate="email">
            <a:lum contras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8754" y="4467352"/>
            <a:ext cx="2155825" cy="223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905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3352800"/>
          </a:xfrm>
        </p:spPr>
        <p:txBody>
          <a:bodyPr>
            <a:normAutofit/>
          </a:bodyPr>
          <a:lstStyle/>
          <a:p>
            <a:r>
              <a:rPr lang="fr-FR" sz="4400" b="0" dirty="0">
                <a:solidFill>
                  <a:srgbClr val="FFFF00"/>
                </a:solidFill>
                <a:latin typeface="Arial"/>
                <a:cs typeface="Arial"/>
              </a:rPr>
              <a:t>Compléter par examen de la colonne cervicale et</a:t>
            </a:r>
            <a:br>
              <a:rPr lang="fr-FR" sz="4400" b="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fr-FR" sz="4400" b="0" dirty="0">
                <a:solidFill>
                  <a:srgbClr val="FFFF00"/>
                </a:solidFill>
                <a:latin typeface="Arial"/>
                <a:cs typeface="Arial"/>
              </a:rPr>
              <a:t> Neurologique</a:t>
            </a:r>
            <a:endParaRPr lang="fr-FR" sz="48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886200"/>
            <a:ext cx="8915400" cy="1752600"/>
          </a:xfrm>
        </p:spPr>
        <p:txBody>
          <a:bodyPr/>
          <a:lstStyle/>
          <a:p>
            <a:r>
              <a:rPr lang="fr-FR" sz="3600"/>
              <a:t>Examen clinique va guider choix de l’imagerie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3286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411655"/>
            <a:ext cx="7772400" cy="1569545"/>
          </a:xfrm>
        </p:spPr>
        <p:txBody>
          <a:bodyPr>
            <a:normAutofit/>
          </a:bodyPr>
          <a:lstStyle/>
          <a:p>
            <a:r>
              <a:rPr lang="fr-FR" altLang="fr-FR" dirty="0" smtClean="0">
                <a:solidFill>
                  <a:srgbClr val="FFFF00"/>
                </a:solidFill>
                <a:latin typeface="Arial"/>
                <a:cs typeface="Arial"/>
              </a:rPr>
              <a:t>Quelle imagerie ?</a:t>
            </a:r>
            <a:endParaRPr lang="fr-FR" altLang="fr-FR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485358"/>
            <a:ext cx="9144000" cy="2696242"/>
          </a:xfrm>
        </p:spPr>
        <p:txBody>
          <a:bodyPr>
            <a:noAutofit/>
          </a:bodyPr>
          <a:lstStyle/>
          <a:p>
            <a:r>
              <a:rPr lang="fr-FR" altLang="fr-FR" sz="3200" dirty="0" smtClean="0">
                <a:latin typeface="Arial"/>
                <a:cs typeface="Arial"/>
              </a:rPr>
              <a:t>Radio Standard</a:t>
            </a:r>
          </a:p>
          <a:p>
            <a:r>
              <a:rPr lang="fr-FR" altLang="fr-FR" sz="3200" dirty="0" smtClean="0">
                <a:latin typeface="Arial"/>
                <a:cs typeface="Arial"/>
              </a:rPr>
              <a:t>Echo</a:t>
            </a:r>
          </a:p>
          <a:p>
            <a:r>
              <a:rPr lang="fr-FR" altLang="fr-FR" sz="3200" dirty="0" err="1" smtClean="0">
                <a:latin typeface="Arial"/>
                <a:cs typeface="Arial"/>
              </a:rPr>
              <a:t>Arthro</a:t>
            </a:r>
            <a:r>
              <a:rPr lang="fr-FR" altLang="fr-FR" sz="3200" dirty="0" smtClean="0">
                <a:latin typeface="Arial"/>
                <a:cs typeface="Arial"/>
              </a:rPr>
              <a:t>-scanner</a:t>
            </a:r>
          </a:p>
          <a:p>
            <a:r>
              <a:rPr lang="fr-FR" altLang="fr-FR" sz="3200" dirty="0" smtClean="0">
                <a:latin typeface="Arial"/>
                <a:cs typeface="Arial"/>
              </a:rPr>
              <a:t>IRM</a:t>
            </a:r>
            <a:endParaRPr lang="fr-FR" altLang="fr-FR"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7178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ube">
  <a:themeElements>
    <a:clrScheme name="Aube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Aube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ub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7101</TotalTime>
  <Words>1397</Words>
  <Application>Microsoft Macintosh PowerPoint</Application>
  <PresentationFormat>Présentation à l'écran (4:3)</PresentationFormat>
  <Paragraphs>456</Paragraphs>
  <Slides>67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67</vt:i4>
      </vt:variant>
    </vt:vector>
  </HeadingPairs>
  <TitlesOfParts>
    <vt:vector size="68" baseType="lpstr">
      <vt:lpstr>Aube</vt:lpstr>
      <vt:lpstr>Pathologie Micro-traumatique de l'Epaule</vt:lpstr>
      <vt:lpstr>Epaule </vt:lpstr>
      <vt:lpstr>Interrogatoire</vt:lpstr>
      <vt:lpstr>Examen Physique</vt:lpstr>
      <vt:lpstr>Examen Physique</vt:lpstr>
      <vt:lpstr>Examen Physique</vt:lpstr>
      <vt:lpstr>Examen Physique</vt:lpstr>
      <vt:lpstr>Compléter par examen de la colonne cervicale et  Neurologique</vt:lpstr>
      <vt:lpstr>Quelle imagerie ?</vt:lpstr>
      <vt:lpstr>RADIOLOGIE STANDARD</vt:lpstr>
      <vt:lpstr>MORPHOLOGIE VOUTE ACROMIALE</vt:lpstr>
      <vt:lpstr>MORPHOLOGIE VOUTE ACROMIALE Plan frontal</vt:lpstr>
      <vt:lpstr>MORPHOLOGIE VOUTE ACROMIALE</vt:lpstr>
      <vt:lpstr>ECHOGRAPHIE: Perforation  de la coiffe</vt:lpstr>
      <vt:lpstr>BOURSE SOUS ACROMIALE</vt:lpstr>
      <vt:lpstr>BOURSE SOUS ACROMIALE</vt:lpstr>
      <vt:lpstr>SIGNES OSSEUX ECHOGRAPHIQUES</vt:lpstr>
      <vt:lpstr>ECHOGRAPHIE</vt:lpstr>
      <vt:lpstr>ARTHROSCANNER </vt:lpstr>
      <vt:lpstr>LANGUETTES INTRA ARTICULAIRES</vt:lpstr>
      <vt:lpstr>IRM</vt:lpstr>
      <vt:lpstr>RÔLE IMAGERIE</vt:lpstr>
      <vt:lpstr>Pathologie Tendineuse</vt:lpstr>
      <vt:lpstr>Facteurs favorisants</vt:lpstr>
      <vt:lpstr>Test de Conflit</vt:lpstr>
      <vt:lpstr>Tests de Conflit</vt:lpstr>
      <vt:lpstr>Tests de la coiffe</vt:lpstr>
      <vt:lpstr>External Rotation Lag Sign</vt:lpstr>
      <vt:lpstr>Pathologie tendineuse</vt:lpstr>
      <vt:lpstr>Pathologie du long Biceps</vt:lpstr>
      <vt:lpstr>Tests de Biceps</vt:lpstr>
      <vt:lpstr>Physiopathologie</vt:lpstr>
      <vt:lpstr>Dans les atteintes de la coiffe</vt:lpstr>
      <vt:lpstr>Instabilité de la longue portion du biceps</vt:lpstr>
      <vt:lpstr>Classification de Habermeyer et Walch</vt:lpstr>
      <vt:lpstr>« Entrapment » du Biceps</vt:lpstr>
      <vt:lpstr>Lésions traumatiques </vt:lpstr>
      <vt:lpstr>Lésions du bourrelet supérieur insertion du long biceps ou SLAP</vt:lpstr>
      <vt:lpstr>SLAP</vt:lpstr>
      <vt:lpstr>Imageries Standards indispensables</vt:lpstr>
      <vt:lpstr>Imagerie IRM</vt:lpstr>
      <vt:lpstr>Tendinopathie Calcifiante</vt:lpstr>
      <vt:lpstr>Tendinopathie Calcifiante</vt:lpstr>
      <vt:lpstr>Technique Arthroscopique</vt:lpstr>
      <vt:lpstr>Organigramme tendinopathie de coiffe</vt:lpstr>
      <vt:lpstr>Capsulite Correspond à un enraidissement des amplitudes articulaires en passif de la gléno humérale. </vt:lpstr>
      <vt:lpstr>Schéma évolutif de la Capsulose Allieu</vt:lpstr>
      <vt:lpstr>Capsulite</vt:lpstr>
      <vt:lpstr>Capsulite Traitement</vt:lpstr>
      <vt:lpstr>Arthroscopie    V. Conti dès 79</vt:lpstr>
      <vt:lpstr>E.D.I.</vt:lpstr>
      <vt:lpstr>Signe de Laxité</vt:lpstr>
      <vt:lpstr>Test Instabilité</vt:lpstr>
      <vt:lpstr>Tests de Bourrelet</vt:lpstr>
      <vt:lpstr>Présentation PowerPoint</vt:lpstr>
      <vt:lpstr>Présentation PowerPoint</vt:lpstr>
      <vt:lpstr>Pathologie Acromio Claviculaire</vt:lpstr>
      <vt:lpstr>Test Acromio-claviculaire</vt:lpstr>
      <vt:lpstr> Acromio claviculaire: Traitements</vt:lpstr>
      <vt:lpstr>Epaule Neurologique</vt:lpstr>
      <vt:lpstr>Clinique</vt:lpstr>
      <vt:lpstr>Examens complémentaires</vt:lpstr>
      <vt:lpstr>Traitement</vt:lpstr>
      <vt:lpstr>Atteinte du Grand Dentelé</vt:lpstr>
      <vt:lpstr>Omarthrose Centrée</vt:lpstr>
      <vt:lpstr>Omarthrose</vt:lpstr>
      <vt:lpstr>Conclusions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Pathologie Microtraumatique de l'Epaule</dc:title>
  <dc:creator>Utilisateur de la version d'évaluation de Office 2004</dc:creator>
  <cp:lastModifiedBy>Utilisateur de la version d'évaluation de Office 2004</cp:lastModifiedBy>
  <cp:revision>100</cp:revision>
  <dcterms:created xsi:type="dcterms:W3CDTF">2012-09-07T09:52:46Z</dcterms:created>
  <dcterms:modified xsi:type="dcterms:W3CDTF">2013-04-01T09:54:26Z</dcterms:modified>
</cp:coreProperties>
</file>